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6" r:id="rId2"/>
    <p:sldId id="259" r:id="rId3"/>
    <p:sldId id="713" r:id="rId4"/>
    <p:sldId id="806" r:id="rId5"/>
    <p:sldId id="805" r:id="rId6"/>
    <p:sldId id="749" r:id="rId7"/>
    <p:sldId id="714" r:id="rId8"/>
    <p:sldId id="750" r:id="rId9"/>
    <p:sldId id="807" r:id="rId10"/>
    <p:sldId id="716" r:id="rId11"/>
    <p:sldId id="718" r:id="rId12"/>
    <p:sldId id="720" r:id="rId13"/>
    <p:sldId id="721" r:id="rId14"/>
    <p:sldId id="817" r:id="rId15"/>
    <p:sldId id="818" r:id="rId16"/>
    <p:sldId id="819" r:id="rId17"/>
    <p:sldId id="820" r:id="rId18"/>
    <p:sldId id="821" r:id="rId19"/>
    <p:sldId id="822" r:id="rId20"/>
    <p:sldId id="823" r:id="rId21"/>
    <p:sldId id="824" r:id="rId22"/>
    <p:sldId id="808" r:id="rId23"/>
    <p:sldId id="763" r:id="rId24"/>
    <p:sldId id="764" r:id="rId25"/>
    <p:sldId id="765" r:id="rId26"/>
    <p:sldId id="766" r:id="rId27"/>
    <p:sldId id="767" r:id="rId28"/>
    <p:sldId id="768" r:id="rId29"/>
    <p:sldId id="769" r:id="rId30"/>
    <p:sldId id="770" r:id="rId31"/>
    <p:sldId id="809" r:id="rId32"/>
    <p:sldId id="810" r:id="rId33"/>
    <p:sldId id="811" r:id="rId34"/>
    <p:sldId id="812" r:id="rId35"/>
    <p:sldId id="813" r:id="rId36"/>
    <p:sldId id="814" r:id="rId37"/>
    <p:sldId id="825" r:id="rId38"/>
    <p:sldId id="826" r:id="rId39"/>
    <p:sldId id="81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p:restoredTop sz="94708"/>
  </p:normalViewPr>
  <p:slideViewPr>
    <p:cSldViewPr snapToGrid="0" snapToObjects="1">
      <p:cViewPr varScale="1">
        <p:scale>
          <a:sx n="88" d="100"/>
          <a:sy n="88" d="100"/>
        </p:scale>
        <p:origin x="16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884C54-24D6-4541-A141-941A254C50F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CA23B-4543-6848-A1F2-B2B4EA560C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FAA3C7-9619-3645-ACF3-805F7D990BA6}" type="datetimeFigureOut">
              <a:rPr lang="en-US" smtClean="0"/>
              <a:t>3/1/19</a:t>
            </a:fld>
            <a:endParaRPr lang="en-US"/>
          </a:p>
        </p:txBody>
      </p:sp>
      <p:sp>
        <p:nvSpPr>
          <p:cNvPr id="4" name="Footer Placeholder 3">
            <a:extLst>
              <a:ext uri="{FF2B5EF4-FFF2-40B4-BE49-F238E27FC236}">
                <a16:creationId xmlns:a16="http://schemas.microsoft.com/office/drawing/2014/main" id="{A842D8FC-80B7-3040-A0EB-28DD33CDB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20801F5-ED59-3F44-B9FA-B082807D7FF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6B291A-C537-2241-9C36-BCE743E8F3D6}" type="slidenum">
              <a:rPr lang="en-US" smtClean="0"/>
              <a:t>‹#›</a:t>
            </a:fld>
            <a:endParaRPr lang="en-US"/>
          </a:p>
        </p:txBody>
      </p:sp>
    </p:spTree>
    <p:extLst>
      <p:ext uri="{BB962C8B-B14F-4D97-AF65-F5344CB8AC3E}">
        <p14:creationId xmlns:p14="http://schemas.microsoft.com/office/powerpoint/2010/main" val="767520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E75E8-16C8-F744-82A9-538729ECDA63}" type="datetimeFigureOut">
              <a:rPr lang="en-US" smtClean="0"/>
              <a:t>3/1/19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523A2-7DDE-414B-86CF-218FC1AD6C32}" type="slidenum">
              <a:rPr lang="en-US" smtClean="0"/>
              <a:t>‹#›</a:t>
            </a:fld>
            <a:endParaRPr lang="en-US"/>
          </a:p>
        </p:txBody>
      </p:sp>
    </p:spTree>
    <p:extLst>
      <p:ext uri="{BB962C8B-B14F-4D97-AF65-F5344CB8AC3E}">
        <p14:creationId xmlns:p14="http://schemas.microsoft.com/office/powerpoint/2010/main" val="3383212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3625EB0-C701-0549-8D8F-3E405DD583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2FDA2DC-6804-EF4B-9E37-C01C59F1F973}" type="slidenum">
              <a:rPr lang="en-US" altLang="en-US" sz="1200"/>
              <a:pPr/>
              <a:t>19</a:t>
            </a:fld>
            <a:endParaRPr lang="en-US" altLang="en-US" sz="1200"/>
          </a:p>
        </p:txBody>
      </p:sp>
      <p:sp>
        <p:nvSpPr>
          <p:cNvPr id="26626" name="Rectangle 2">
            <a:extLst>
              <a:ext uri="{FF2B5EF4-FFF2-40B4-BE49-F238E27FC236}">
                <a16:creationId xmlns:a16="http://schemas.microsoft.com/office/drawing/2014/main" id="{80028F12-00A9-5743-B20D-B07EBA4020B0}"/>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3EBA2CA8-40D4-0C4E-ABBD-6BF5D9C95D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18-11 </a:t>
            </a:r>
            <a:r>
              <a:rPr lang="en-US" altLang="en-US"/>
              <a:t>A helix–turn–helix or homeodomain in which (a) three planes of the </a:t>
            </a:r>
            <a:r>
              <a:rPr lang="en-US" altLang="en-US">
                <a:sym typeface="Symbol" pitchFamily="2" charset="2"/>
              </a:rPr>
              <a:t></a:t>
            </a:r>
            <a:r>
              <a:rPr lang="en-US" altLang="en-US"/>
              <a:t>-helix of the protein are established, and (b) these domains bind in the grooves of the DNA molecule.</a:t>
            </a:r>
            <a:endParaRPr lang="it-IT" altLang="en-US"/>
          </a:p>
        </p:txBody>
      </p:sp>
    </p:spTree>
    <p:extLst>
      <p:ext uri="{BB962C8B-B14F-4D97-AF65-F5344CB8AC3E}">
        <p14:creationId xmlns:p14="http://schemas.microsoft.com/office/powerpoint/2010/main" val="1545609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64AD9569-99C0-834F-B6C1-B01DD16137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5841A13-63C8-8C46-81A9-FF909ACA4B95}" type="slidenum">
              <a:rPr lang="en-US" altLang="en-US" sz="1200"/>
              <a:pPr/>
              <a:t>20</a:t>
            </a:fld>
            <a:endParaRPr lang="en-US" altLang="en-US" sz="1200"/>
          </a:p>
        </p:txBody>
      </p:sp>
      <p:sp>
        <p:nvSpPr>
          <p:cNvPr id="28674" name="Rectangle 2">
            <a:extLst>
              <a:ext uri="{FF2B5EF4-FFF2-40B4-BE49-F238E27FC236}">
                <a16:creationId xmlns:a16="http://schemas.microsoft.com/office/drawing/2014/main" id="{2C2993B9-4C06-FA46-82B1-C349FDA2B635}"/>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a:extLst>
              <a:ext uri="{FF2B5EF4-FFF2-40B4-BE49-F238E27FC236}">
                <a16:creationId xmlns:a16="http://schemas.microsoft.com/office/drawing/2014/main" id="{3CDEE630-3C96-3944-8E79-2B91CF9A0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18-12 </a:t>
            </a:r>
            <a:r>
              <a:rPr lang="en-US" altLang="en-US"/>
              <a:t>(a) A zinc finger in which cysteine and histidine residues bind to a Zn</a:t>
            </a:r>
            <a:r>
              <a:rPr lang="en-US" altLang="en-US" baseline="30000"/>
              <a:t>2+</a:t>
            </a:r>
            <a:r>
              <a:rPr lang="en-US" altLang="en-US"/>
              <a:t> atom. (b) This loops the amino acid chain out into a fingerlike configuration.</a:t>
            </a:r>
            <a:endParaRPr lang="it-IT" altLang="en-US"/>
          </a:p>
        </p:txBody>
      </p:sp>
    </p:spTree>
    <p:extLst>
      <p:ext uri="{BB962C8B-B14F-4D97-AF65-F5344CB8AC3E}">
        <p14:creationId xmlns:p14="http://schemas.microsoft.com/office/powerpoint/2010/main" val="4066479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155B940E-2498-F94B-A140-89CAD4821B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B8B8E753-53E9-C549-BE26-4B75495DC8E5}" type="slidenum">
              <a:rPr lang="en-US" altLang="en-US" sz="1200"/>
              <a:pPr/>
              <a:t>21</a:t>
            </a:fld>
            <a:endParaRPr lang="en-US" altLang="en-US" sz="1200"/>
          </a:p>
        </p:txBody>
      </p:sp>
      <p:sp>
        <p:nvSpPr>
          <p:cNvPr id="30722" name="Rectangle 2">
            <a:extLst>
              <a:ext uri="{FF2B5EF4-FFF2-40B4-BE49-F238E27FC236}">
                <a16:creationId xmlns:a16="http://schemas.microsoft.com/office/drawing/2014/main" id="{B7226C91-C174-0D48-A3FE-FB14238EF1F4}"/>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E08D4E9C-19E4-A343-B68C-71FF921267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18-13 </a:t>
            </a:r>
            <a:r>
              <a:rPr lang="en-US" altLang="en-US"/>
              <a:t>(a) A leucine zipper is the result of dimers from leucine residue at every other turn of the  -helix in facing stretches of two polypeptide chains. (b) When the  -helical regions form a leucine zipper, the regions beyond the zipper form a Y-shaped region that grips the DNA in a scissorlike configuration.</a:t>
            </a:r>
            <a:endParaRPr lang="it-IT" altLang="en-US"/>
          </a:p>
        </p:txBody>
      </p:sp>
    </p:spTree>
    <p:extLst>
      <p:ext uri="{BB962C8B-B14F-4D97-AF65-F5344CB8AC3E}">
        <p14:creationId xmlns:p14="http://schemas.microsoft.com/office/powerpoint/2010/main" val="145827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0D06507F-C46F-3642-BCF5-5CEA2AEB0B4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CB36F1B4-18FD-4548-86BA-76465115D5EB}" type="slidenum">
              <a:rPr lang="en-US" altLang="en-US" sz="1200"/>
              <a:pPr/>
              <a:t>32</a:t>
            </a:fld>
            <a:endParaRPr lang="en-US" altLang="en-US" sz="1200"/>
          </a:p>
        </p:txBody>
      </p:sp>
      <p:sp>
        <p:nvSpPr>
          <p:cNvPr id="43010" name="Rectangle 2">
            <a:extLst>
              <a:ext uri="{FF2B5EF4-FFF2-40B4-BE49-F238E27FC236}">
                <a16:creationId xmlns:a16="http://schemas.microsoft.com/office/drawing/2014/main" id="{A51E43DD-439E-B24D-B71E-BD2826EC74C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FE4E765-F829-D24A-8365-A254B197AD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tLang="en-US"/>
              <a:t>Figure 14-12 </a:t>
            </a:r>
            <a:r>
              <a:rPr lang="en-US" altLang="en-US"/>
              <a:t>Intervening sequences in various eukaryotic genes. The numbers indicate the number of nucleotides present in various intron and exon regions.</a:t>
            </a:r>
            <a:endParaRPr lang="en-GB" altLang="en-US"/>
          </a:p>
        </p:txBody>
      </p:sp>
    </p:spTree>
    <p:extLst>
      <p:ext uri="{BB962C8B-B14F-4D97-AF65-F5344CB8AC3E}">
        <p14:creationId xmlns:p14="http://schemas.microsoft.com/office/powerpoint/2010/main" val="138243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D41F1F2D-F212-4C44-8CAE-8303733795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2B2B87D-0D1F-1E45-974B-97F3F86A1483}" type="slidenum">
              <a:rPr lang="en-US" altLang="en-US" sz="1200"/>
              <a:pPr/>
              <a:t>33</a:t>
            </a:fld>
            <a:endParaRPr lang="en-US" altLang="en-US" sz="1200"/>
          </a:p>
        </p:txBody>
      </p:sp>
      <p:sp>
        <p:nvSpPr>
          <p:cNvPr id="45058" name="Rectangle 2">
            <a:extLst>
              <a:ext uri="{FF2B5EF4-FFF2-40B4-BE49-F238E27FC236}">
                <a16:creationId xmlns:a16="http://schemas.microsoft.com/office/drawing/2014/main" id="{AA7E01B9-E118-1F4A-8C70-5FD791D42759}"/>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4F19C7F5-180B-864E-AB6D-6B8233B5BC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Table 14-8  Contrasting Human Gene Size, mRNA Size, and the Number of Introns</a:t>
            </a:r>
            <a:endParaRPr lang="en-GB" altLang="en-US"/>
          </a:p>
        </p:txBody>
      </p:sp>
    </p:spTree>
    <p:extLst>
      <p:ext uri="{BB962C8B-B14F-4D97-AF65-F5344CB8AC3E}">
        <p14:creationId xmlns:p14="http://schemas.microsoft.com/office/powerpoint/2010/main" val="4057174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8BD10F-DA95-E04B-97F0-FA7FDA233CAF}"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20186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69139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55200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8BD10F-DA95-E04B-97F0-FA7FDA233CAF}"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3116350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BD10F-DA95-E04B-97F0-FA7FDA233CAF}" type="datetimeFigureOut">
              <a:rPr lang="en-US" smtClean="0"/>
              <a:t>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381735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8BD10F-DA95-E04B-97F0-FA7FDA233CAF}"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520979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8BD10F-DA95-E04B-97F0-FA7FDA233CAF}" type="datetimeFigureOut">
              <a:rPr lang="en-US" smtClean="0"/>
              <a:t>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475606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8BD10F-DA95-E04B-97F0-FA7FDA233CAF}" type="datetimeFigureOut">
              <a:rPr lang="en-US" smtClean="0"/>
              <a:t>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81798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BD10F-DA95-E04B-97F0-FA7FDA233CAF}" type="datetimeFigureOut">
              <a:rPr lang="en-US" smtClean="0"/>
              <a:t>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185205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7460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8BD10F-DA95-E04B-97F0-FA7FDA233CAF}" type="datetimeFigureOut">
              <a:rPr lang="en-US" smtClean="0"/>
              <a:t>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40E31-20F5-5749-AAC6-FE10980BF84B}" type="slidenum">
              <a:rPr lang="en-US" smtClean="0"/>
              <a:t>‹#›</a:t>
            </a:fld>
            <a:endParaRPr lang="en-US"/>
          </a:p>
        </p:txBody>
      </p:sp>
    </p:spTree>
    <p:extLst>
      <p:ext uri="{BB962C8B-B14F-4D97-AF65-F5344CB8AC3E}">
        <p14:creationId xmlns:p14="http://schemas.microsoft.com/office/powerpoint/2010/main" val="2499916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BD10F-DA95-E04B-97F0-FA7FDA233CAF}" type="datetimeFigureOut">
              <a:rPr lang="en-US" smtClean="0"/>
              <a:t>3/1/19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40E31-20F5-5749-AAC6-FE10980BF84B}" type="slidenum">
              <a:rPr lang="en-US" smtClean="0"/>
              <a:t>‹#›</a:t>
            </a:fld>
            <a:endParaRPr lang="en-US"/>
          </a:p>
        </p:txBody>
      </p:sp>
    </p:spTree>
    <p:extLst>
      <p:ext uri="{BB962C8B-B14F-4D97-AF65-F5344CB8AC3E}">
        <p14:creationId xmlns:p14="http://schemas.microsoft.com/office/powerpoint/2010/main" val="281121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Polyadenylatio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ncbi.nlm.nih.gov/books/NBK984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Molecular Biology</a:t>
            </a:r>
            <a:br>
              <a:rPr lang="en-US" dirty="0"/>
            </a:br>
            <a:r>
              <a:rPr lang="en-US" dirty="0" err="1"/>
              <a:t>Biol</a:t>
            </a:r>
            <a:r>
              <a:rPr lang="en-US" dirty="0"/>
              <a:t> 480</a:t>
            </a:r>
          </a:p>
        </p:txBody>
      </p:sp>
      <p:sp>
        <p:nvSpPr>
          <p:cNvPr id="3" name="Subtitle 2"/>
          <p:cNvSpPr>
            <a:spLocks noGrp="1"/>
          </p:cNvSpPr>
          <p:nvPr>
            <p:ph type="subTitle" idx="1"/>
          </p:nvPr>
        </p:nvSpPr>
        <p:spPr/>
        <p:txBody>
          <a:bodyPr/>
          <a:lstStyle/>
          <a:p>
            <a:r>
              <a:rPr lang="en-US" dirty="0"/>
              <a:t>Lecture 18</a:t>
            </a:r>
            <a:br>
              <a:rPr lang="en-US" dirty="0"/>
            </a:br>
            <a:r>
              <a:rPr lang="en-US" dirty="0"/>
              <a:t>March 1</a:t>
            </a:r>
            <a:r>
              <a:rPr lang="en-US" baseline="30000" dirty="0"/>
              <a:t>st</a:t>
            </a:r>
            <a:r>
              <a:rPr lang="en-US" dirty="0"/>
              <a:t> , 2019</a:t>
            </a:r>
          </a:p>
        </p:txBody>
      </p:sp>
      <p:pic>
        <p:nvPicPr>
          <p:cNvPr id="4" name="Picture 3"/>
          <p:cNvPicPr>
            <a:picLocks noChangeAspect="1"/>
          </p:cNvPicPr>
          <p:nvPr/>
        </p:nvPicPr>
        <p:blipFill>
          <a:blip r:embed="rId2"/>
          <a:stretch>
            <a:fillRect/>
          </a:stretch>
        </p:blipFill>
        <p:spPr>
          <a:xfrm>
            <a:off x="2915497" y="940255"/>
            <a:ext cx="3439205" cy="919098"/>
          </a:xfrm>
          <a:prstGeom prst="rect">
            <a:avLst/>
          </a:prstGeom>
        </p:spPr>
      </p:pic>
    </p:spTree>
    <p:extLst>
      <p:ext uri="{BB962C8B-B14F-4D97-AF65-F5344CB8AC3E}">
        <p14:creationId xmlns:p14="http://schemas.microsoft.com/office/powerpoint/2010/main" val="3900563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endParaRPr lang="en-US">
              <a:latin typeface="Calibri" charset="0"/>
              <a:ea typeface="MS PGothic" charset="0"/>
            </a:endParaRPr>
          </a:p>
        </p:txBody>
      </p:sp>
      <p:sp>
        <p:nvSpPr>
          <p:cNvPr id="31746" name="Content Placeholder 2"/>
          <p:cNvSpPr>
            <a:spLocks noGrp="1"/>
          </p:cNvSpPr>
          <p:nvPr>
            <p:ph idx="1"/>
          </p:nvPr>
        </p:nvSpPr>
        <p:spPr/>
        <p:txBody>
          <a:bodyPr>
            <a:normAutofit lnSpcReduction="10000"/>
          </a:bodyPr>
          <a:lstStyle/>
          <a:p>
            <a:r>
              <a:rPr lang="en-US">
                <a:latin typeface="Calibri" charset="0"/>
                <a:ea typeface="MS PGothic" charset="0"/>
              </a:rPr>
              <a:t>The current idea on how enhancers enhance transcription is that the sequences attract and bind activator proteins.</a:t>
            </a:r>
          </a:p>
          <a:p>
            <a:endParaRPr lang="en-US">
              <a:latin typeface="Calibri" charset="0"/>
              <a:ea typeface="MS PGothic" charset="0"/>
            </a:endParaRPr>
          </a:p>
          <a:p>
            <a:r>
              <a:rPr lang="en-US">
                <a:latin typeface="Calibri" charset="0"/>
                <a:ea typeface="MS PGothic" charset="0"/>
              </a:rPr>
              <a:t>Through a looping out of DNA between the enhancer and promoter, the activator protein(s) does make contact with the basal TFs, which somehow starts the  RNAP II transcribing the gene.</a:t>
            </a:r>
          </a:p>
        </p:txBody>
      </p:sp>
    </p:spTree>
    <p:extLst>
      <p:ext uri="{BB962C8B-B14F-4D97-AF65-F5344CB8AC3E}">
        <p14:creationId xmlns:p14="http://schemas.microsoft.com/office/powerpoint/2010/main" val="1286316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endParaRPr lang="en-US">
              <a:latin typeface="Calibri" charset="0"/>
              <a:ea typeface="MS PGothic" charset="0"/>
            </a:endParaRPr>
          </a:p>
        </p:txBody>
      </p:sp>
      <p:sp>
        <p:nvSpPr>
          <p:cNvPr id="17410" name="Content Placeholder 2"/>
          <p:cNvSpPr>
            <a:spLocks noGrp="1"/>
          </p:cNvSpPr>
          <p:nvPr>
            <p:ph idx="1"/>
          </p:nvPr>
        </p:nvSpPr>
        <p:spPr>
          <a:xfrm>
            <a:off x="457200" y="1296988"/>
            <a:ext cx="8132763" cy="5472112"/>
          </a:xfrm>
        </p:spPr>
        <p:txBody>
          <a:bodyPr/>
          <a:lstStyle/>
          <a:p>
            <a:pPr marL="0" indent="0">
              <a:buFont typeface="Arial" charset="0"/>
              <a:buNone/>
              <a:defRPr/>
            </a:pPr>
            <a:r>
              <a:rPr lang="en-US" dirty="0">
                <a:latin typeface="Calibri" charset="0"/>
                <a:ea typeface="MS PGothic" charset="0"/>
              </a:rPr>
              <a:t>We’ve learned that transcription initiation is a pretty complicated matter.  A lot of proteins (trans elements) must meet up at the right place (the </a:t>
            </a:r>
            <a:r>
              <a:rPr lang="en-US" dirty="0" err="1">
                <a:latin typeface="Calibri" charset="0"/>
                <a:ea typeface="MS PGothic" charset="0"/>
              </a:rPr>
              <a:t>cis</a:t>
            </a:r>
            <a:r>
              <a:rPr lang="en-US" dirty="0">
                <a:latin typeface="Calibri" charset="0"/>
                <a:ea typeface="MS PGothic" charset="0"/>
              </a:rPr>
              <a:t> elements of the gene) and at the same time.</a:t>
            </a:r>
          </a:p>
          <a:p>
            <a:pPr>
              <a:defRPr/>
            </a:pPr>
            <a:r>
              <a:rPr lang="en-US" dirty="0"/>
              <a:t>Why would such a complex system be used?  </a:t>
            </a:r>
          </a:p>
          <a:p>
            <a:pPr lvl="1">
              <a:defRPr/>
            </a:pPr>
            <a:r>
              <a:rPr lang="en-US" dirty="0"/>
              <a:t>After all, our cells must have a constant supply of RNAs and proteins to carry out all the activities they use to function as cells. </a:t>
            </a:r>
          </a:p>
          <a:p>
            <a:pPr marL="0" indent="0">
              <a:buFont typeface="Arial" charset="0"/>
              <a:buNone/>
              <a:defRPr/>
            </a:pPr>
            <a:endParaRPr lang="en-US" dirty="0">
              <a:latin typeface="Calibri" charset="0"/>
              <a:ea typeface="MS PGothic" charset="0"/>
            </a:endParaRPr>
          </a:p>
        </p:txBody>
      </p:sp>
    </p:spTree>
    <p:extLst>
      <p:ext uri="{BB962C8B-B14F-4D97-AF65-F5344CB8AC3E}">
        <p14:creationId xmlns:p14="http://schemas.microsoft.com/office/powerpoint/2010/main" val="200087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endParaRPr lang="en-US">
              <a:latin typeface="Calibri" charset="0"/>
              <a:ea typeface="MS PGothic" charset="0"/>
            </a:endParaRPr>
          </a:p>
        </p:txBody>
      </p:sp>
      <p:sp>
        <p:nvSpPr>
          <p:cNvPr id="3" name="Content Placeholder 2"/>
          <p:cNvSpPr>
            <a:spLocks noGrp="1"/>
          </p:cNvSpPr>
          <p:nvPr>
            <p:ph idx="1"/>
          </p:nvPr>
        </p:nvSpPr>
        <p:spPr/>
        <p:txBody>
          <a:bodyPr>
            <a:normAutofit lnSpcReduction="10000"/>
          </a:bodyPr>
          <a:lstStyle/>
          <a:p>
            <a:pPr>
              <a:defRPr/>
            </a:pPr>
            <a:r>
              <a:rPr lang="en-US" dirty="0"/>
              <a:t>1. Energy conservation</a:t>
            </a:r>
          </a:p>
          <a:p>
            <a:pPr lvl="1">
              <a:defRPr/>
            </a:pPr>
            <a:r>
              <a:rPr lang="en-US" dirty="0"/>
              <a:t>Transcription and translation require a constant supply of building blocks and energy.  Cells can’t be wasteful, making macromolecules that aren’t needed all the time.</a:t>
            </a:r>
          </a:p>
          <a:p>
            <a:pPr>
              <a:defRPr/>
            </a:pPr>
            <a:r>
              <a:rPr lang="en-US" dirty="0"/>
              <a:t>2. Specialization</a:t>
            </a:r>
          </a:p>
          <a:p>
            <a:pPr lvl="1">
              <a:defRPr/>
            </a:pPr>
            <a:r>
              <a:rPr lang="en-US" dirty="0"/>
              <a:t>Cells make a specific subset of  RNAs and proteins that allow them to do specific activities.  Transcription initiation regulation is the primary mechanism for controlling gene expression. </a:t>
            </a:r>
          </a:p>
          <a:p>
            <a:pPr marL="457200" lvl="1" indent="0">
              <a:buFont typeface="Arial" charset="0"/>
              <a:buNone/>
              <a:defRPr/>
            </a:pPr>
            <a:endParaRPr lang="en-US" dirty="0"/>
          </a:p>
        </p:txBody>
      </p:sp>
    </p:spTree>
    <p:extLst>
      <p:ext uri="{BB962C8B-B14F-4D97-AF65-F5344CB8AC3E}">
        <p14:creationId xmlns:p14="http://schemas.microsoft.com/office/powerpoint/2010/main" val="261374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endParaRPr lang="en-US">
              <a:latin typeface="Calibri" charset="0"/>
              <a:ea typeface="MS PGothic" charset="0"/>
            </a:endParaRPr>
          </a:p>
        </p:txBody>
      </p:sp>
      <p:sp>
        <p:nvSpPr>
          <p:cNvPr id="36866" name="Content Placeholder 2"/>
          <p:cNvSpPr>
            <a:spLocks noGrp="1"/>
          </p:cNvSpPr>
          <p:nvPr>
            <p:ph idx="1"/>
          </p:nvPr>
        </p:nvSpPr>
        <p:spPr/>
        <p:txBody>
          <a:bodyPr/>
          <a:lstStyle/>
          <a:p>
            <a:r>
              <a:rPr lang="en-US">
                <a:latin typeface="Calibri" charset="0"/>
                <a:ea typeface="MS PGothic" charset="0"/>
              </a:rPr>
              <a:t>Specialization is, in large part, controlled with those elements that act at a distance—the enhancers and the activator proteins that bind them.</a:t>
            </a:r>
          </a:p>
          <a:p>
            <a:endParaRPr lang="en-US">
              <a:latin typeface="Calibri" charset="0"/>
              <a:ea typeface="MS PGothic" charset="0"/>
            </a:endParaRPr>
          </a:p>
          <a:p>
            <a:r>
              <a:rPr lang="en-US">
                <a:latin typeface="Calibri" charset="0"/>
                <a:ea typeface="MS PGothic" charset="0"/>
              </a:rPr>
              <a:t>We will return to this soon!</a:t>
            </a:r>
          </a:p>
        </p:txBody>
      </p:sp>
    </p:spTree>
    <p:extLst>
      <p:ext uri="{BB962C8B-B14F-4D97-AF65-F5344CB8AC3E}">
        <p14:creationId xmlns:p14="http://schemas.microsoft.com/office/powerpoint/2010/main" val="1454745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B0813AD-26F1-CD45-89B8-CBFC475DE79D}"/>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7DC573B6-4E42-3444-9B3A-564FE0461D29}"/>
              </a:ext>
            </a:extLst>
          </p:cNvPr>
          <p:cNvSpPr>
            <a:spLocks noGrp="1"/>
          </p:cNvSpPr>
          <p:nvPr>
            <p:ph idx="1"/>
          </p:nvPr>
        </p:nvSpPr>
        <p:spPr/>
        <p:txBody>
          <a:bodyPr/>
          <a:lstStyle/>
          <a:p>
            <a:r>
              <a:rPr lang="en-US" altLang="en-US"/>
              <a:t>Before we move on, let’s consider how cis and trans elements “hook up”.</a:t>
            </a:r>
          </a:p>
          <a:p>
            <a:endParaRPr lang="en-US" altLang="en-US"/>
          </a:p>
          <a:p>
            <a:r>
              <a:rPr lang="en-US" altLang="en-US"/>
              <a:t>Why/how does a particular trans element find and bind to a particular cis element?</a:t>
            </a:r>
          </a:p>
          <a:p>
            <a:endParaRPr lang="en-US" altLang="en-US"/>
          </a:p>
          <a:p>
            <a:pPr>
              <a:buFont typeface="Arial" panose="020B0604020202020204" pitchFamily="34" charset="0"/>
              <a:buNone/>
            </a:pPr>
            <a:r>
              <a:rPr lang="en-US" altLang="en-US"/>
              <a:t>	---Non-covalent interactions!</a:t>
            </a:r>
          </a:p>
        </p:txBody>
      </p:sp>
    </p:spTree>
    <p:extLst>
      <p:ext uri="{BB962C8B-B14F-4D97-AF65-F5344CB8AC3E}">
        <p14:creationId xmlns:p14="http://schemas.microsoft.com/office/powerpoint/2010/main" val="12102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DE2DAA7F-2E4A-8A43-B1F6-160A7C0B0300}"/>
              </a:ext>
            </a:extLst>
          </p:cNvPr>
          <p:cNvSpPr>
            <a:spLocks noGrp="1"/>
          </p:cNvSpPr>
          <p:nvPr>
            <p:ph type="title"/>
          </p:nvPr>
        </p:nvSpPr>
        <p:spPr/>
        <p:txBody>
          <a:bodyPr/>
          <a:lstStyle/>
          <a:p>
            <a:endParaRPr lang="en-US" altLang="en-US"/>
          </a:p>
        </p:txBody>
      </p:sp>
      <p:sp>
        <p:nvSpPr>
          <p:cNvPr id="21506" name="Content Placeholder 2">
            <a:extLst>
              <a:ext uri="{FF2B5EF4-FFF2-40B4-BE49-F238E27FC236}">
                <a16:creationId xmlns:a16="http://schemas.microsoft.com/office/drawing/2014/main" id="{9F9C8295-EF27-974C-80B6-6FE3E9B36B54}"/>
              </a:ext>
            </a:extLst>
          </p:cNvPr>
          <p:cNvSpPr>
            <a:spLocks noGrp="1"/>
          </p:cNvSpPr>
          <p:nvPr>
            <p:ph idx="1"/>
          </p:nvPr>
        </p:nvSpPr>
        <p:spPr/>
        <p:txBody>
          <a:bodyPr/>
          <a:lstStyle/>
          <a:p>
            <a:r>
              <a:rPr lang="en-US" altLang="en-US"/>
              <a:t>Specific amino acids in the protein trans element bind with specific nucleotide base components in the DNA.</a:t>
            </a:r>
          </a:p>
          <a:p>
            <a:endParaRPr lang="en-US" altLang="en-US"/>
          </a:p>
          <a:p>
            <a:r>
              <a:rPr lang="en-US" altLang="en-US"/>
              <a:t>These DNA binding trans element proteins often have a specific folded shape that allow them to contact the DNA in specific ways.</a:t>
            </a:r>
          </a:p>
        </p:txBody>
      </p:sp>
    </p:spTree>
    <p:extLst>
      <p:ext uri="{BB962C8B-B14F-4D97-AF65-F5344CB8AC3E}">
        <p14:creationId xmlns:p14="http://schemas.microsoft.com/office/powerpoint/2010/main" val="3774759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351510AA-607C-2A41-9906-AE25E3285599}"/>
              </a:ext>
            </a:extLst>
          </p:cNvPr>
          <p:cNvSpPr>
            <a:spLocks noGrp="1"/>
          </p:cNvSpPr>
          <p:nvPr>
            <p:ph type="title"/>
          </p:nvPr>
        </p:nvSpPr>
        <p:spPr/>
        <p:txBody>
          <a:bodyPr/>
          <a:lstStyle/>
          <a:p>
            <a:r>
              <a:rPr lang="en-US" altLang="en-US"/>
              <a:t>For example</a:t>
            </a:r>
          </a:p>
        </p:txBody>
      </p:sp>
      <p:pic>
        <p:nvPicPr>
          <p:cNvPr id="22530" name="Content Placeholder 3">
            <a:extLst>
              <a:ext uri="{FF2B5EF4-FFF2-40B4-BE49-F238E27FC236}">
                <a16:creationId xmlns:a16="http://schemas.microsoft.com/office/drawing/2014/main" id="{CB1909B0-F293-B94F-BA7A-AD0CF4CCCF1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83476" r="-83476"/>
          <a:stretch>
            <a:fillRect/>
          </a:stretch>
        </p:blipFill>
        <p:spPr/>
      </p:pic>
      <p:sp>
        <p:nvSpPr>
          <p:cNvPr id="22531" name="TextBox 4">
            <a:extLst>
              <a:ext uri="{FF2B5EF4-FFF2-40B4-BE49-F238E27FC236}">
                <a16:creationId xmlns:a16="http://schemas.microsoft.com/office/drawing/2014/main" id="{735E4B75-545F-3D4A-91E9-9EB0CD6AA62D}"/>
              </a:ext>
            </a:extLst>
          </p:cNvPr>
          <p:cNvSpPr txBox="1">
            <a:spLocks noChangeArrowheads="1"/>
          </p:cNvSpPr>
          <p:nvPr/>
        </p:nvSpPr>
        <p:spPr bwMode="auto">
          <a:xfrm>
            <a:off x="257175" y="1993900"/>
            <a:ext cx="3103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The green transcription factor is binding the DNA double helix with specific amino acids in 2 different helical areas (of the protein).</a:t>
            </a:r>
          </a:p>
        </p:txBody>
      </p:sp>
      <p:sp>
        <p:nvSpPr>
          <p:cNvPr id="22532" name="TextBox 5">
            <a:extLst>
              <a:ext uri="{FF2B5EF4-FFF2-40B4-BE49-F238E27FC236}">
                <a16:creationId xmlns:a16="http://schemas.microsoft.com/office/drawing/2014/main" id="{137BEC94-85F4-AD48-9204-BB18D9259B52}"/>
              </a:ext>
            </a:extLst>
          </p:cNvPr>
          <p:cNvSpPr txBox="1">
            <a:spLocks noChangeArrowheads="1"/>
          </p:cNvSpPr>
          <p:nvPr/>
        </p:nvSpPr>
        <p:spPr bwMode="auto">
          <a:xfrm>
            <a:off x="6350000" y="2828925"/>
            <a:ext cx="26209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r>
              <a:rPr lang="en-US" altLang="en-US"/>
              <a:t>The transcription factor is nestled in the major grooves of the DNA helix.</a:t>
            </a:r>
          </a:p>
        </p:txBody>
      </p:sp>
    </p:spTree>
    <p:extLst>
      <p:ext uri="{BB962C8B-B14F-4D97-AF65-F5344CB8AC3E}">
        <p14:creationId xmlns:p14="http://schemas.microsoft.com/office/powerpoint/2010/main" val="153524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146E5391-3CDD-4A47-B33D-0B60B4668BFF}"/>
              </a:ext>
            </a:extLst>
          </p:cNvPr>
          <p:cNvSpPr>
            <a:spLocks noGrp="1"/>
          </p:cNvSpPr>
          <p:nvPr>
            <p:ph type="title"/>
          </p:nvPr>
        </p:nvSpPr>
        <p:spPr/>
        <p:txBody>
          <a:bodyPr/>
          <a:lstStyle/>
          <a:p>
            <a:endParaRPr lang="en-US" altLang="en-US"/>
          </a:p>
        </p:txBody>
      </p:sp>
      <p:pic>
        <p:nvPicPr>
          <p:cNvPr id="23554" name="Content Placeholder 3">
            <a:extLst>
              <a:ext uri="{FF2B5EF4-FFF2-40B4-BE49-F238E27FC236}">
                <a16:creationId xmlns:a16="http://schemas.microsoft.com/office/drawing/2014/main" id="{5FAC2001-6087-CF40-B3F1-36851EB87D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917" r="-37917"/>
          <a:stretch>
            <a:fillRect/>
          </a:stretch>
        </p:blipFill>
        <p:spPr/>
      </p:pic>
    </p:spTree>
    <p:extLst>
      <p:ext uri="{BB962C8B-B14F-4D97-AF65-F5344CB8AC3E}">
        <p14:creationId xmlns:p14="http://schemas.microsoft.com/office/powerpoint/2010/main" val="672472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6688FAC9-541A-CE43-8300-F78A92D10BAD}"/>
              </a:ext>
            </a:extLst>
          </p:cNvPr>
          <p:cNvSpPr>
            <a:spLocks noGrp="1"/>
          </p:cNvSpPr>
          <p:nvPr>
            <p:ph type="title"/>
          </p:nvPr>
        </p:nvSpPr>
        <p:spPr/>
        <p:txBody>
          <a:bodyPr/>
          <a:lstStyle/>
          <a:p>
            <a:endParaRPr lang="en-US" altLang="en-US"/>
          </a:p>
        </p:txBody>
      </p:sp>
      <p:sp>
        <p:nvSpPr>
          <p:cNvPr id="24578" name="Content Placeholder 2">
            <a:extLst>
              <a:ext uri="{FF2B5EF4-FFF2-40B4-BE49-F238E27FC236}">
                <a16:creationId xmlns:a16="http://schemas.microsoft.com/office/drawing/2014/main" id="{EB5D3134-7426-2245-BB11-3BAF070BD4A2}"/>
              </a:ext>
            </a:extLst>
          </p:cNvPr>
          <p:cNvSpPr>
            <a:spLocks noGrp="1"/>
          </p:cNvSpPr>
          <p:nvPr>
            <p:ph idx="1"/>
          </p:nvPr>
        </p:nvSpPr>
        <p:spPr/>
        <p:txBody>
          <a:bodyPr/>
          <a:lstStyle/>
          <a:p>
            <a:r>
              <a:rPr lang="en-US" altLang="en-US"/>
              <a:t>We will study more of these DNA binding proteins soon.  They have cool names that describe a shape that allows them to bind DNA.</a:t>
            </a:r>
          </a:p>
          <a:p>
            <a:pPr lvl="1"/>
            <a:r>
              <a:rPr lang="en-US" altLang="en-US"/>
              <a:t>Helix-loop-helix</a:t>
            </a:r>
          </a:p>
          <a:p>
            <a:pPr lvl="1"/>
            <a:r>
              <a:rPr lang="en-US" altLang="en-US"/>
              <a:t>Helix-turn-helix</a:t>
            </a:r>
          </a:p>
          <a:p>
            <a:pPr lvl="1"/>
            <a:r>
              <a:rPr lang="en-US" altLang="en-US"/>
              <a:t>Leucine zipper</a:t>
            </a:r>
          </a:p>
          <a:p>
            <a:pPr lvl="1"/>
            <a:r>
              <a:rPr lang="en-US" altLang="en-US"/>
              <a:t>Zinc finger</a:t>
            </a:r>
          </a:p>
        </p:txBody>
      </p:sp>
    </p:spTree>
    <p:extLst>
      <p:ext uri="{BB962C8B-B14F-4D97-AF65-F5344CB8AC3E}">
        <p14:creationId xmlns:p14="http://schemas.microsoft.com/office/powerpoint/2010/main" val="3179003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9222" name="Text Box 6">
            <a:extLst>
              <a:ext uri="{FF2B5EF4-FFF2-40B4-BE49-F238E27FC236}">
                <a16:creationId xmlns:a16="http://schemas.microsoft.com/office/drawing/2014/main" id="{24609945-064F-F444-9BD3-70B08A99FAA9}"/>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18.11</a:t>
            </a:r>
          </a:p>
        </p:txBody>
      </p:sp>
      <p:pic>
        <p:nvPicPr>
          <p:cNvPr id="25602" name="Picture 7" descr="18_11Figure0-L.jpg                                             000B3C78ServDisk_03                    BC177178:">
            <a:extLst>
              <a:ext uri="{FF2B5EF4-FFF2-40B4-BE49-F238E27FC236}">
                <a16:creationId xmlns:a16="http://schemas.microsoft.com/office/drawing/2014/main" id="{A9437780-9F6A-C644-8030-9168BC3532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52"/>
          <a:stretch>
            <a:fillRect/>
          </a:stretch>
        </p:blipFill>
        <p:spPr bwMode="auto">
          <a:xfrm>
            <a:off x="293688" y="830263"/>
            <a:ext cx="8555037" cy="496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32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5330"/>
            <a:ext cx="8229600" cy="1143000"/>
          </a:xfrm>
        </p:spPr>
        <p:txBody>
          <a:bodyPr>
            <a:normAutofit fontScale="90000"/>
          </a:bodyPr>
          <a:lstStyle/>
          <a:p>
            <a:r>
              <a:rPr lang="en-US" dirty="0"/>
              <a:t>Announcements/Assignments</a:t>
            </a:r>
            <a:br>
              <a:rPr lang="en-US" dirty="0"/>
            </a:br>
            <a:endParaRPr lang="en-US" dirty="0"/>
          </a:p>
        </p:txBody>
      </p:sp>
      <p:sp>
        <p:nvSpPr>
          <p:cNvPr id="3" name="Content Placeholder 2"/>
          <p:cNvSpPr>
            <a:spLocks noGrp="1"/>
          </p:cNvSpPr>
          <p:nvPr>
            <p:ph idx="1"/>
          </p:nvPr>
        </p:nvSpPr>
        <p:spPr>
          <a:xfrm>
            <a:off x="457200" y="1246830"/>
            <a:ext cx="8229600" cy="4931229"/>
          </a:xfrm>
        </p:spPr>
        <p:txBody>
          <a:bodyPr>
            <a:normAutofit fontScale="77500" lnSpcReduction="20000"/>
          </a:bodyPr>
          <a:lstStyle/>
          <a:p>
            <a:pPr marL="0" indent="0">
              <a:buNone/>
            </a:pPr>
            <a:endParaRPr lang="en-US" dirty="0"/>
          </a:p>
          <a:p>
            <a:pPr marL="0" indent="0">
              <a:buNone/>
            </a:pPr>
            <a:r>
              <a:rPr lang="en-US" dirty="0"/>
              <a:t>Good lab!  We will run agarose gels next week.  Be sure to bring and use lab journals during lab. Be ready to independently make gels and know what to expect for YOUR PCR fragments.</a:t>
            </a:r>
          </a:p>
          <a:p>
            <a:pPr marL="0" indent="0">
              <a:buNone/>
            </a:pPr>
            <a:endParaRPr lang="en-US" dirty="0"/>
          </a:p>
          <a:p>
            <a:pPr marL="0" indent="0">
              <a:buNone/>
            </a:pPr>
            <a:r>
              <a:rPr lang="en-US" dirty="0"/>
              <a:t>Handing out presentation assignment today.  Read. We will discuss Wednesday</a:t>
            </a:r>
          </a:p>
          <a:p>
            <a:pPr marL="0" indent="0">
              <a:buNone/>
            </a:pPr>
            <a:endParaRPr lang="en-US" dirty="0"/>
          </a:p>
          <a:p>
            <a:pPr marL="0" indent="0">
              <a:buNone/>
            </a:pPr>
            <a:r>
              <a:rPr lang="en-US" dirty="0"/>
              <a:t>Exam 2 March 4</a:t>
            </a:r>
            <a:r>
              <a:rPr lang="en-US" baseline="30000" dirty="0"/>
              <a:t>th</a:t>
            </a:r>
            <a:r>
              <a:rPr lang="en-US" dirty="0"/>
              <a:t>.   Topics today</a:t>
            </a:r>
          </a:p>
          <a:p>
            <a:pPr marL="0" indent="0">
              <a:buNone/>
            </a:pPr>
            <a:endParaRPr lang="en-US" dirty="0"/>
          </a:p>
          <a:p>
            <a:pPr marL="0" indent="0">
              <a:buNone/>
            </a:pPr>
            <a:r>
              <a:rPr lang="en-US" b="1" dirty="0"/>
              <a:t>No lecture March 8th.  </a:t>
            </a:r>
            <a:r>
              <a:rPr lang="en-US" dirty="0"/>
              <a:t>This is the ND Academy of Science meeting in Grand Forks.</a:t>
            </a:r>
          </a:p>
          <a:p>
            <a:pPr lvl="1"/>
            <a:endParaRPr lang="en-US" dirty="0"/>
          </a:p>
        </p:txBody>
      </p:sp>
    </p:spTree>
    <p:extLst>
      <p:ext uri="{BB962C8B-B14F-4D97-AF65-F5344CB8AC3E}">
        <p14:creationId xmlns:p14="http://schemas.microsoft.com/office/powerpoint/2010/main" val="850029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1270" name="Text Box 6">
            <a:extLst>
              <a:ext uri="{FF2B5EF4-FFF2-40B4-BE49-F238E27FC236}">
                <a16:creationId xmlns:a16="http://schemas.microsoft.com/office/drawing/2014/main" id="{E9102CB3-9F20-3946-B8DB-A58DDEEDD899}"/>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18.12</a:t>
            </a:r>
          </a:p>
        </p:txBody>
      </p:sp>
      <p:pic>
        <p:nvPicPr>
          <p:cNvPr id="27650" name="Picture 7" descr="18_12Figure0-L.jpg                                             000B3C78ServDisk_03                    BC177178:">
            <a:extLst>
              <a:ext uri="{FF2B5EF4-FFF2-40B4-BE49-F238E27FC236}">
                <a16:creationId xmlns:a16="http://schemas.microsoft.com/office/drawing/2014/main" id="{3A883EFA-032D-5549-8109-419D148F5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077"/>
          <a:stretch>
            <a:fillRect/>
          </a:stretch>
        </p:blipFill>
        <p:spPr bwMode="auto">
          <a:xfrm>
            <a:off x="314325" y="630238"/>
            <a:ext cx="8513763"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67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7414" name="Text Box 6">
            <a:extLst>
              <a:ext uri="{FF2B5EF4-FFF2-40B4-BE49-F238E27FC236}">
                <a16:creationId xmlns:a16="http://schemas.microsoft.com/office/drawing/2014/main" id="{6EB70357-F05A-2C49-AD4C-C1495B30C39B}"/>
              </a:ext>
            </a:extLst>
          </p:cNvPr>
          <p:cNvSpPr txBox="1">
            <a:spLocks noChangeArrowheads="1"/>
          </p:cNvSpPr>
          <p:nvPr/>
        </p:nvSpPr>
        <p:spPr bwMode="auto">
          <a:xfrm>
            <a:off x="6167438"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18.13</a:t>
            </a:r>
          </a:p>
        </p:txBody>
      </p:sp>
      <p:pic>
        <p:nvPicPr>
          <p:cNvPr id="29698" name="Picture 7" descr="18_13Figure0-L.jpg                                             000B3C78ServDisk_03                    BC177178:">
            <a:extLst>
              <a:ext uri="{FF2B5EF4-FFF2-40B4-BE49-F238E27FC236}">
                <a16:creationId xmlns:a16="http://schemas.microsoft.com/office/drawing/2014/main" id="{41A0E2DA-A8B6-3544-A728-77FEFD501A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48"/>
          <a:stretch>
            <a:fillRect/>
          </a:stretch>
        </p:blipFill>
        <p:spPr bwMode="auto">
          <a:xfrm>
            <a:off x="314325" y="1039813"/>
            <a:ext cx="851376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108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C0161109-2C76-7048-BB30-FEFB9795F040}"/>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B19F9A27-54DB-3D45-A5EE-754D286056A8}"/>
              </a:ext>
            </a:extLst>
          </p:cNvPr>
          <p:cNvSpPr>
            <a:spLocks noGrp="1"/>
          </p:cNvSpPr>
          <p:nvPr>
            <p:ph idx="1"/>
          </p:nvPr>
        </p:nvSpPr>
        <p:spPr/>
        <p:txBody>
          <a:bodyPr/>
          <a:lstStyle/>
          <a:p>
            <a:r>
              <a:rPr lang="en-US" altLang="en-US"/>
              <a:t>Let’s step back and think about basic details in transcription in eukaryotes.</a:t>
            </a:r>
          </a:p>
          <a:p>
            <a:endParaRPr lang="en-US" altLang="en-US"/>
          </a:p>
          <a:p>
            <a:r>
              <a:rPr lang="en-US" altLang="en-US"/>
              <a:t>Thus far we have focused on transcription initiation.</a:t>
            </a:r>
          </a:p>
        </p:txBody>
      </p:sp>
    </p:spTree>
    <p:extLst>
      <p:ext uri="{BB962C8B-B14F-4D97-AF65-F5344CB8AC3E}">
        <p14:creationId xmlns:p14="http://schemas.microsoft.com/office/powerpoint/2010/main" val="3331539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52FA37CE-B909-EF45-8B7D-571D49B911D3}"/>
              </a:ext>
            </a:extLst>
          </p:cNvPr>
          <p:cNvSpPr>
            <a:spLocks noGrp="1"/>
          </p:cNvSpPr>
          <p:nvPr>
            <p:ph type="title"/>
          </p:nvPr>
        </p:nvSpPr>
        <p:spPr/>
        <p:txBody>
          <a:bodyPr>
            <a:normAutofit fontScale="90000"/>
          </a:bodyPr>
          <a:lstStyle/>
          <a:p>
            <a:r>
              <a:rPr lang="en-US" altLang="en-US"/>
              <a:t>Transcription in eukaryotes</a:t>
            </a:r>
            <a:br>
              <a:rPr lang="en-US" altLang="en-US"/>
            </a:br>
            <a:r>
              <a:rPr lang="en-US" altLang="en-US" sz="2400"/>
              <a:t>Some significant differences from prokaryotes</a:t>
            </a:r>
            <a:br>
              <a:rPr lang="en-US" altLang="en-US" sz="2400"/>
            </a:br>
            <a:endParaRPr lang="en-US" altLang="en-US" sz="2400"/>
          </a:p>
        </p:txBody>
      </p:sp>
      <p:sp>
        <p:nvSpPr>
          <p:cNvPr id="32770" name="Content Placeholder 2">
            <a:extLst>
              <a:ext uri="{FF2B5EF4-FFF2-40B4-BE49-F238E27FC236}">
                <a16:creationId xmlns:a16="http://schemas.microsoft.com/office/drawing/2014/main" id="{9BF8B977-7DEC-1D4B-83AA-4A16F08E9C23}"/>
              </a:ext>
            </a:extLst>
          </p:cNvPr>
          <p:cNvSpPr>
            <a:spLocks noGrp="1"/>
          </p:cNvSpPr>
          <p:nvPr>
            <p:ph idx="1"/>
          </p:nvPr>
        </p:nvSpPr>
        <p:spPr>
          <a:xfrm>
            <a:off x="171450" y="1600200"/>
            <a:ext cx="8515350" cy="5081588"/>
          </a:xfrm>
        </p:spPr>
        <p:txBody>
          <a:bodyPr/>
          <a:lstStyle/>
          <a:p>
            <a:pPr marL="0" indent="0">
              <a:buFont typeface="Arial" panose="020B0604020202020204" pitchFamily="34" charset="0"/>
              <a:buNone/>
            </a:pPr>
            <a:r>
              <a:rPr lang="en-US" altLang="en-US"/>
              <a:t>1. Occurs in a compartment (nucleus), that is separated from translation machinery.</a:t>
            </a:r>
          </a:p>
          <a:p>
            <a:pPr marL="0" indent="0">
              <a:buFont typeface="Arial" panose="020B0604020202020204" pitchFamily="34" charset="0"/>
              <a:buNone/>
            </a:pPr>
            <a:r>
              <a:rPr lang="en-US" altLang="en-US">
                <a:solidFill>
                  <a:srgbClr val="FF0000"/>
                </a:solidFill>
              </a:rPr>
              <a:t>2. Initiation is more complex</a:t>
            </a:r>
            <a:r>
              <a:rPr lang="en-US" altLang="en-US"/>
              <a:t>. Cis elements of genes are more abundant and more variable.  Initiation  involves more cis-elements and therefore,  more types of trans elements.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3. In general, genes are monocistronic, but  able to be spaced further apart in a larger genome</a:t>
            </a:r>
          </a:p>
        </p:txBody>
      </p:sp>
    </p:spTree>
    <p:extLst>
      <p:ext uri="{BB962C8B-B14F-4D97-AF65-F5344CB8AC3E}">
        <p14:creationId xmlns:p14="http://schemas.microsoft.com/office/powerpoint/2010/main" val="136113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8815576-56C7-9849-B6CB-ECC24BFE6132}"/>
              </a:ext>
            </a:extLst>
          </p:cNvPr>
          <p:cNvSpPr>
            <a:spLocks noGrp="1"/>
          </p:cNvSpPr>
          <p:nvPr>
            <p:ph type="title"/>
          </p:nvPr>
        </p:nvSpPr>
        <p:spPr/>
        <p:txBody>
          <a:bodyPr/>
          <a:lstStyle/>
          <a:p>
            <a:r>
              <a:rPr lang="en-US" altLang="en-US"/>
              <a:t>mRNA (RNA that gets translated)</a:t>
            </a:r>
          </a:p>
        </p:txBody>
      </p:sp>
      <p:sp>
        <p:nvSpPr>
          <p:cNvPr id="27650" name="Content Placeholder 2">
            <a:extLst>
              <a:ext uri="{FF2B5EF4-FFF2-40B4-BE49-F238E27FC236}">
                <a16:creationId xmlns:a16="http://schemas.microsoft.com/office/drawing/2014/main" id="{B271F9F2-087A-184F-81C8-07D6F6D570F9}"/>
              </a:ext>
            </a:extLst>
          </p:cNvPr>
          <p:cNvSpPr>
            <a:spLocks noGrp="1"/>
          </p:cNvSpPr>
          <p:nvPr>
            <p:ph idx="1"/>
          </p:nvPr>
        </p:nvSpPr>
        <p:spPr/>
        <p:txBody>
          <a:bodyPr/>
          <a:lstStyle/>
          <a:p>
            <a:pPr>
              <a:buFont typeface="Arial" charset="0"/>
              <a:buChar char="•"/>
              <a:defRPr/>
            </a:pPr>
            <a:r>
              <a:rPr lang="en-US" dirty="0">
                <a:ea typeface="MS PGothic" charset="0"/>
              </a:rPr>
              <a:t>4. The RNA produced is not ready for translation.</a:t>
            </a:r>
          </a:p>
          <a:p>
            <a:pPr lvl="1">
              <a:buFont typeface="Arial" charset="0"/>
              <a:buChar char="–"/>
              <a:defRPr/>
            </a:pPr>
            <a:r>
              <a:rPr lang="en-US" dirty="0">
                <a:ea typeface="MS PGothic" charset="0"/>
              </a:rPr>
              <a:t>1. It must be transported to the cytoplasm, the location of the ribosomes</a:t>
            </a:r>
          </a:p>
          <a:p>
            <a:pPr lvl="1">
              <a:buFont typeface="Arial" charset="0"/>
              <a:buChar char="–"/>
              <a:defRPr/>
            </a:pPr>
            <a:endParaRPr lang="en-US" dirty="0">
              <a:ea typeface="MS PGothic" charset="0"/>
            </a:endParaRPr>
          </a:p>
          <a:p>
            <a:pPr lvl="1">
              <a:buFont typeface="Arial" charset="0"/>
              <a:buChar char="–"/>
              <a:defRPr/>
            </a:pPr>
            <a:r>
              <a:rPr lang="en-US" dirty="0">
                <a:ea typeface="MS PGothic" charset="0"/>
              </a:rPr>
              <a:t>2. It must be modified in a number of ways---a process called RNA processing.</a:t>
            </a:r>
          </a:p>
          <a:p>
            <a:pPr lvl="1">
              <a:buFont typeface="Arial" charset="0"/>
              <a:buChar char="–"/>
              <a:defRPr/>
            </a:pPr>
            <a:endParaRPr lang="en-US" b="1" dirty="0">
              <a:solidFill>
                <a:srgbClr val="FF0000"/>
              </a:solidFill>
              <a:ea typeface="MS PGothic" charset="0"/>
            </a:endParaRPr>
          </a:p>
          <a:p>
            <a:pPr marL="457200" lvl="1" indent="0">
              <a:buFont typeface="Arial" charset="0"/>
              <a:buNone/>
              <a:defRPr/>
            </a:pPr>
            <a:r>
              <a:rPr lang="en-US" b="1" dirty="0">
                <a:solidFill>
                  <a:srgbClr val="FF0000"/>
                </a:solidFill>
                <a:ea typeface="MS PGothic" charset="0"/>
              </a:rPr>
              <a:t>*These are post-transcriptional modifications!</a:t>
            </a:r>
          </a:p>
        </p:txBody>
      </p:sp>
    </p:spTree>
    <p:extLst>
      <p:ext uri="{BB962C8B-B14F-4D97-AF65-F5344CB8AC3E}">
        <p14:creationId xmlns:p14="http://schemas.microsoft.com/office/powerpoint/2010/main" val="2269877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ED897194-B182-AB48-B9DA-C44C4DF08B17}"/>
              </a:ext>
            </a:extLst>
          </p:cNvPr>
          <p:cNvSpPr>
            <a:spLocks noGrp="1"/>
          </p:cNvSpPr>
          <p:nvPr>
            <p:ph type="title"/>
          </p:nvPr>
        </p:nvSpPr>
        <p:spPr/>
        <p:txBody>
          <a:bodyPr/>
          <a:lstStyle/>
          <a:p>
            <a:r>
              <a:rPr lang="en-US" altLang="en-US"/>
              <a:t>RNA processing</a:t>
            </a:r>
          </a:p>
        </p:txBody>
      </p:sp>
      <p:sp>
        <p:nvSpPr>
          <p:cNvPr id="34818" name="Content Placeholder 2">
            <a:extLst>
              <a:ext uri="{FF2B5EF4-FFF2-40B4-BE49-F238E27FC236}">
                <a16:creationId xmlns:a16="http://schemas.microsoft.com/office/drawing/2014/main" id="{C521E5BA-2AE1-8B41-9C1D-6964E3CD5D2B}"/>
              </a:ext>
            </a:extLst>
          </p:cNvPr>
          <p:cNvSpPr>
            <a:spLocks noGrp="1"/>
          </p:cNvSpPr>
          <p:nvPr>
            <p:ph idx="1"/>
          </p:nvPr>
        </p:nvSpPr>
        <p:spPr/>
        <p:txBody>
          <a:bodyPr>
            <a:normAutofit lnSpcReduction="10000"/>
          </a:bodyPr>
          <a:lstStyle/>
          <a:p>
            <a:r>
              <a:rPr lang="en-US" altLang="en-US"/>
              <a:t>5’ modification---addition of a modified guanosine tri-phosphate.</a:t>
            </a:r>
          </a:p>
          <a:p>
            <a:endParaRPr lang="en-US" altLang="en-US"/>
          </a:p>
          <a:p>
            <a:r>
              <a:rPr lang="en-US" altLang="en-US"/>
              <a:t>3’ modification---cleavage of 3’ end and addition of a poly A sequence.</a:t>
            </a:r>
          </a:p>
          <a:p>
            <a:endParaRPr lang="en-US" altLang="en-US"/>
          </a:p>
          <a:p>
            <a:r>
              <a:rPr lang="en-US" altLang="en-US"/>
              <a:t>Internal modification---removal of RNA known as introns and splicing together adjacent RNA known as exons. (RNA splicing)</a:t>
            </a:r>
          </a:p>
        </p:txBody>
      </p:sp>
    </p:spTree>
    <p:extLst>
      <p:ext uri="{BB962C8B-B14F-4D97-AF65-F5344CB8AC3E}">
        <p14:creationId xmlns:p14="http://schemas.microsoft.com/office/powerpoint/2010/main" val="3639138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9B2A24A8-8A4C-1546-9ACE-9F0215728C76}"/>
              </a:ext>
            </a:extLst>
          </p:cNvPr>
          <p:cNvSpPr>
            <a:spLocks noGrp="1"/>
          </p:cNvSpPr>
          <p:nvPr>
            <p:ph type="title"/>
          </p:nvPr>
        </p:nvSpPr>
        <p:spPr/>
        <p:txBody>
          <a:bodyPr/>
          <a:lstStyle/>
          <a:p>
            <a:r>
              <a:rPr lang="en-US" altLang="en-US"/>
              <a:t>Study this!</a:t>
            </a:r>
          </a:p>
        </p:txBody>
      </p:sp>
      <p:pic>
        <p:nvPicPr>
          <p:cNvPr id="35842" name="Content Placeholder 3">
            <a:extLst>
              <a:ext uri="{FF2B5EF4-FFF2-40B4-BE49-F238E27FC236}">
                <a16:creationId xmlns:a16="http://schemas.microsoft.com/office/drawing/2014/main" id="{B9CE635B-7881-8242-A42B-DE5501B355B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15823" r="-15823"/>
          <a:stretch>
            <a:fillRect/>
          </a:stretch>
        </p:blipFill>
        <p:spPr/>
      </p:pic>
    </p:spTree>
    <p:extLst>
      <p:ext uri="{BB962C8B-B14F-4D97-AF65-F5344CB8AC3E}">
        <p14:creationId xmlns:p14="http://schemas.microsoft.com/office/powerpoint/2010/main" val="2999629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24007A7E-A80D-CC4B-87B5-75BAA1ECB969}"/>
              </a:ext>
            </a:extLst>
          </p:cNvPr>
          <p:cNvSpPr>
            <a:spLocks noGrp="1"/>
          </p:cNvSpPr>
          <p:nvPr>
            <p:ph type="title"/>
          </p:nvPr>
        </p:nvSpPr>
        <p:spPr/>
        <p:txBody>
          <a:bodyPr/>
          <a:lstStyle/>
          <a:p>
            <a:endParaRPr lang="en-US" altLang="en-US"/>
          </a:p>
        </p:txBody>
      </p:sp>
      <p:sp>
        <p:nvSpPr>
          <p:cNvPr id="36866" name="Content Placeholder 2">
            <a:extLst>
              <a:ext uri="{FF2B5EF4-FFF2-40B4-BE49-F238E27FC236}">
                <a16:creationId xmlns:a16="http://schemas.microsoft.com/office/drawing/2014/main" id="{37CBEA6C-A42A-A242-99A7-4B7C91FFFBBC}"/>
              </a:ext>
            </a:extLst>
          </p:cNvPr>
          <p:cNvSpPr>
            <a:spLocks noGrp="1"/>
          </p:cNvSpPr>
          <p:nvPr>
            <p:ph idx="1"/>
          </p:nvPr>
        </p:nvSpPr>
        <p:spPr/>
        <p:txBody>
          <a:bodyPr/>
          <a:lstStyle/>
          <a:p>
            <a:r>
              <a:rPr lang="en-US" altLang="en-US"/>
              <a:t>Addition of the poly-A tail is made—it is the combined  job of a cutting enzyme (an endonuclease) and a special polymerase (poly A polymerase) </a:t>
            </a:r>
          </a:p>
          <a:p>
            <a:endParaRPr lang="en-US" altLang="en-US"/>
          </a:p>
          <a:p>
            <a:r>
              <a:rPr lang="en-US" altLang="en-US">
                <a:hlinkClick r:id="rId2"/>
              </a:rPr>
              <a:t>http://en.wikipedia.org/wiki/Polyadenylation</a:t>
            </a:r>
            <a:endParaRPr lang="en-US" altLang="en-US"/>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3322495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F9288F71-9A57-A441-8DE0-1CE11733A387}"/>
              </a:ext>
            </a:extLst>
          </p:cNvPr>
          <p:cNvSpPr>
            <a:spLocks noGrp="1"/>
          </p:cNvSpPr>
          <p:nvPr>
            <p:ph type="title"/>
          </p:nvPr>
        </p:nvSpPr>
        <p:spPr/>
        <p:txBody>
          <a:bodyPr/>
          <a:lstStyle/>
          <a:p>
            <a:endParaRPr lang="en-US" altLang="en-US"/>
          </a:p>
        </p:txBody>
      </p:sp>
      <p:pic>
        <p:nvPicPr>
          <p:cNvPr id="37890" name="Content Placeholder 3">
            <a:extLst>
              <a:ext uri="{FF2B5EF4-FFF2-40B4-BE49-F238E27FC236}">
                <a16:creationId xmlns:a16="http://schemas.microsoft.com/office/drawing/2014/main" id="{D4C06D71-57C2-3947-8BEE-F143A5530AE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6765" b="-46765"/>
          <a:stretch>
            <a:fillRect/>
          </a:stretch>
        </p:blipFill>
        <p:spPr/>
      </p:pic>
      <p:sp>
        <p:nvSpPr>
          <p:cNvPr id="37891" name="TextBox 1">
            <a:extLst>
              <a:ext uri="{FF2B5EF4-FFF2-40B4-BE49-F238E27FC236}">
                <a16:creationId xmlns:a16="http://schemas.microsoft.com/office/drawing/2014/main" id="{F21839F0-C80B-894C-AE41-A9270DF0D4DA}"/>
              </a:ext>
            </a:extLst>
          </p:cNvPr>
          <p:cNvSpPr txBox="1">
            <a:spLocks noChangeArrowheads="1"/>
          </p:cNvSpPr>
          <p:nvPr/>
        </p:nvSpPr>
        <p:spPr bwMode="auto">
          <a:xfrm>
            <a:off x="1909763" y="1600200"/>
            <a:ext cx="57943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a:t>Another consensus sequence that communicates something to a protein!</a:t>
            </a:r>
          </a:p>
        </p:txBody>
      </p:sp>
      <p:cxnSp>
        <p:nvCxnSpPr>
          <p:cNvPr id="4" name="Straight Arrow Connector 3">
            <a:extLst>
              <a:ext uri="{FF2B5EF4-FFF2-40B4-BE49-F238E27FC236}">
                <a16:creationId xmlns:a16="http://schemas.microsoft.com/office/drawing/2014/main" id="{1364554A-1DE4-1848-ACC8-5FBAA5C0566A}"/>
              </a:ext>
            </a:extLst>
          </p:cNvPr>
          <p:cNvCxnSpPr>
            <a:cxnSpLocks noChangeShapeType="1"/>
          </p:cNvCxnSpPr>
          <p:nvPr/>
        </p:nvCxnSpPr>
        <p:spPr bwMode="auto">
          <a:xfrm flipH="1">
            <a:off x="2959100" y="2430463"/>
            <a:ext cx="336550" cy="530225"/>
          </a:xfrm>
          <a:prstGeom prst="straightConnector1">
            <a:avLst/>
          </a:prstGeom>
          <a:noFill/>
          <a:ln w="57150">
            <a:solidFill>
              <a:schemeClr val="tx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45737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AFBC018-5C66-084B-B06E-ACD74F325505}"/>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55928DEF-9269-B040-BDEB-ECC2C9DD0628}"/>
              </a:ext>
            </a:extLst>
          </p:cNvPr>
          <p:cNvSpPr>
            <a:spLocks noGrp="1"/>
          </p:cNvSpPr>
          <p:nvPr>
            <p:ph idx="1"/>
          </p:nvPr>
        </p:nvSpPr>
        <p:spPr/>
        <p:txBody>
          <a:bodyPr/>
          <a:lstStyle/>
          <a:p>
            <a:r>
              <a:rPr lang="en-US" altLang="en-US"/>
              <a:t>Most of the modifications are completed prior to export from the nucleus---and some modifications are in fact </a:t>
            </a:r>
            <a:r>
              <a:rPr lang="en-US" altLang="en-US" i="1"/>
              <a:t>required</a:t>
            </a:r>
            <a:r>
              <a:rPr lang="en-US" altLang="en-US"/>
              <a:t> for export.</a:t>
            </a:r>
          </a:p>
          <a:p>
            <a:endParaRPr lang="en-US" altLang="en-US"/>
          </a:p>
          <a:p>
            <a:r>
              <a:rPr lang="en-US" altLang="en-US"/>
              <a:t>mRNA transcribed from  a given gene is thus fairly uniform once it has left the nucleus. </a:t>
            </a:r>
          </a:p>
          <a:p>
            <a:pPr lvl="1"/>
            <a:r>
              <a:rPr lang="en-US" altLang="en-US"/>
              <a:t>It is mostly sequence of amino acid code, with some untranslated RNA at its 5’ and 3’ end.</a:t>
            </a:r>
          </a:p>
        </p:txBody>
      </p:sp>
    </p:spTree>
    <p:extLst>
      <p:ext uri="{BB962C8B-B14F-4D97-AF65-F5344CB8AC3E}">
        <p14:creationId xmlns:p14="http://schemas.microsoft.com/office/powerpoint/2010/main" val="187890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were we?</a:t>
            </a:r>
          </a:p>
        </p:txBody>
      </p:sp>
      <p:sp>
        <p:nvSpPr>
          <p:cNvPr id="3" name="Content Placeholder 2"/>
          <p:cNvSpPr>
            <a:spLocks noGrp="1"/>
          </p:cNvSpPr>
          <p:nvPr>
            <p:ph idx="1"/>
          </p:nvPr>
        </p:nvSpPr>
        <p:spPr/>
        <p:txBody>
          <a:bodyPr>
            <a:normAutofit/>
          </a:bodyPr>
          <a:lstStyle/>
          <a:p>
            <a:pPr marL="0" indent="0">
              <a:buNone/>
            </a:pPr>
            <a:r>
              <a:rPr lang="en-US" dirty="0"/>
              <a:t>Transcription regulation in eukaryotes</a:t>
            </a:r>
          </a:p>
          <a:p>
            <a:pPr marL="0" indent="0">
              <a:buNone/>
            </a:pPr>
            <a:endParaRPr lang="en-US" dirty="0"/>
          </a:p>
          <a:p>
            <a:pPr marL="0" indent="0">
              <a:buNone/>
            </a:pPr>
            <a:r>
              <a:rPr lang="en-US" dirty="0"/>
              <a:t>Parts of the eukaryotic gene promoter—Core elements, proximal and distal elements. (Cis elements) </a:t>
            </a:r>
          </a:p>
          <a:p>
            <a:pPr marL="0" indent="0">
              <a:buNone/>
            </a:pPr>
            <a:r>
              <a:rPr lang="en-US" dirty="0"/>
              <a:t>Transcription factors!  (Trans elements)</a:t>
            </a:r>
          </a:p>
          <a:p>
            <a:pPr marL="0" indent="0">
              <a:buNone/>
            </a:pPr>
            <a:r>
              <a:rPr lang="en-US" dirty="0"/>
              <a:t>Basal level transcription factors for eukaryotic RNA pol. II.</a:t>
            </a:r>
          </a:p>
        </p:txBody>
      </p:sp>
    </p:spTree>
    <p:extLst>
      <p:ext uri="{BB962C8B-B14F-4D97-AF65-F5344CB8AC3E}">
        <p14:creationId xmlns:p14="http://schemas.microsoft.com/office/powerpoint/2010/main" val="43178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1A15B347-C82F-6449-9403-F768305DDE66}"/>
              </a:ext>
            </a:extLst>
          </p:cNvPr>
          <p:cNvSpPr>
            <a:spLocks noGrp="1"/>
          </p:cNvSpPr>
          <p:nvPr>
            <p:ph type="title"/>
          </p:nvPr>
        </p:nvSpPr>
        <p:spPr/>
        <p:txBody>
          <a:bodyPr/>
          <a:lstStyle/>
          <a:p>
            <a:endParaRPr lang="en-US" altLang="en-US"/>
          </a:p>
        </p:txBody>
      </p:sp>
      <p:sp>
        <p:nvSpPr>
          <p:cNvPr id="39938" name="Content Placeholder 2">
            <a:extLst>
              <a:ext uri="{FF2B5EF4-FFF2-40B4-BE49-F238E27FC236}">
                <a16:creationId xmlns:a16="http://schemas.microsoft.com/office/drawing/2014/main" id="{845C90AB-BBD2-744C-95B0-9F809D48E3C3}"/>
              </a:ext>
            </a:extLst>
          </p:cNvPr>
          <p:cNvSpPr>
            <a:spLocks noGrp="1"/>
          </p:cNvSpPr>
          <p:nvPr>
            <p:ph idx="1"/>
          </p:nvPr>
        </p:nvSpPr>
        <p:spPr/>
        <p:txBody>
          <a:bodyPr>
            <a:normAutofit lnSpcReduction="10000"/>
          </a:bodyPr>
          <a:lstStyle/>
          <a:p>
            <a:r>
              <a:rPr lang="en-US" altLang="en-US"/>
              <a:t>Conversely RNA in the nucleus, even that transcribed from a given gene, will NOT be uniform in size or sequence since different molecules of that RNA will be undergoing RNA processing.  The different stages of RNA processing will yield RNAs of different sizes.</a:t>
            </a:r>
          </a:p>
          <a:p>
            <a:endParaRPr lang="en-US" altLang="en-US"/>
          </a:p>
          <a:p>
            <a:r>
              <a:rPr lang="en-US" altLang="en-US"/>
              <a:t>We therefore call the RNA found in the nucleus heterogeneous nuclear RNA (hnRNA)</a:t>
            </a:r>
          </a:p>
        </p:txBody>
      </p:sp>
    </p:spTree>
    <p:extLst>
      <p:ext uri="{BB962C8B-B14F-4D97-AF65-F5344CB8AC3E}">
        <p14:creationId xmlns:p14="http://schemas.microsoft.com/office/powerpoint/2010/main" val="3626759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22BB06EC-27B7-324E-99A5-1BCFA6739883}"/>
              </a:ext>
            </a:extLst>
          </p:cNvPr>
          <p:cNvSpPr>
            <a:spLocks noGrp="1"/>
          </p:cNvSpPr>
          <p:nvPr>
            <p:ph type="title"/>
          </p:nvPr>
        </p:nvSpPr>
        <p:spPr/>
        <p:txBody>
          <a:bodyPr/>
          <a:lstStyle/>
          <a:p>
            <a:r>
              <a:rPr lang="en-US" altLang="en-US"/>
              <a:t>mRNA splicing	</a:t>
            </a:r>
          </a:p>
        </p:txBody>
      </p:sp>
      <p:sp>
        <p:nvSpPr>
          <p:cNvPr id="40962" name="Content Placeholder 2">
            <a:extLst>
              <a:ext uri="{FF2B5EF4-FFF2-40B4-BE49-F238E27FC236}">
                <a16:creationId xmlns:a16="http://schemas.microsoft.com/office/drawing/2014/main" id="{F6F45E0B-C888-2D4C-BFD5-05EA86D5EA6B}"/>
              </a:ext>
            </a:extLst>
          </p:cNvPr>
          <p:cNvSpPr>
            <a:spLocks noGrp="1"/>
          </p:cNvSpPr>
          <p:nvPr>
            <p:ph idx="1"/>
          </p:nvPr>
        </p:nvSpPr>
        <p:spPr/>
        <p:txBody>
          <a:bodyPr/>
          <a:lstStyle/>
          <a:p>
            <a:r>
              <a:rPr lang="en-US" altLang="en-US"/>
              <a:t>Removal of non-amino acid coding RNA called introns.</a:t>
            </a:r>
          </a:p>
          <a:p>
            <a:pPr lvl="1"/>
            <a:r>
              <a:rPr lang="en-US" altLang="en-US"/>
              <a:t>Introns comes from “intervening sequence”</a:t>
            </a:r>
          </a:p>
          <a:p>
            <a:pPr lvl="1"/>
            <a:endParaRPr lang="en-US" altLang="en-US"/>
          </a:p>
          <a:p>
            <a:pPr lvl="1">
              <a:buFont typeface="Arial" panose="020B0604020202020204" pitchFamily="34" charset="0"/>
              <a:buChar char="•"/>
            </a:pPr>
            <a:r>
              <a:rPr lang="en-US" altLang="en-US" sz="3200"/>
              <a:t>Connecting the non-contiguous RNA that codes for amino acids</a:t>
            </a:r>
          </a:p>
        </p:txBody>
      </p:sp>
    </p:spTree>
    <p:extLst>
      <p:ext uri="{BB962C8B-B14F-4D97-AF65-F5344CB8AC3E}">
        <p14:creationId xmlns:p14="http://schemas.microsoft.com/office/powerpoint/2010/main" val="3451789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8552" name="Text Box 8">
            <a:extLst>
              <a:ext uri="{FF2B5EF4-FFF2-40B4-BE49-F238E27FC236}">
                <a16:creationId xmlns:a16="http://schemas.microsoft.com/office/drawing/2014/main" id="{669D0251-CF3F-B64C-9AE2-7949F70AA3D4}"/>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Figure 14.12</a:t>
            </a:r>
          </a:p>
        </p:txBody>
      </p:sp>
      <p:pic>
        <p:nvPicPr>
          <p:cNvPr id="41986" name="Picture 9" descr="14_12Figure-L.jpg                                              000B3C7BServDisk_03                    BC177178:">
            <a:extLst>
              <a:ext uri="{FF2B5EF4-FFF2-40B4-BE49-F238E27FC236}">
                <a16:creationId xmlns:a16="http://schemas.microsoft.com/office/drawing/2014/main" id="{D5B1F800-79C5-BB4E-AD1D-49FC33CF04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963"/>
          <a:stretch>
            <a:fillRect/>
          </a:stretch>
        </p:blipFill>
        <p:spPr bwMode="auto">
          <a:xfrm>
            <a:off x="300038" y="660400"/>
            <a:ext cx="854392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9975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0601" name="Text Box 9">
            <a:extLst>
              <a:ext uri="{FF2B5EF4-FFF2-40B4-BE49-F238E27FC236}">
                <a16:creationId xmlns:a16="http://schemas.microsoft.com/office/drawing/2014/main" id="{FC5AB7C3-296D-2846-AD29-B21A5D03BCFC}"/>
              </a:ext>
            </a:extLst>
          </p:cNvPr>
          <p:cNvSpPr txBox="1">
            <a:spLocks noChangeArrowheads="1"/>
          </p:cNvSpPr>
          <p:nvPr/>
        </p:nvSpPr>
        <p:spPr bwMode="auto">
          <a:xfrm>
            <a:off x="6172200" y="6488113"/>
            <a:ext cx="2971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Ins="411480">
            <a:spAutoFit/>
          </a:bodyPr>
          <a:lstStyle/>
          <a:p>
            <a:pPr algn="r">
              <a:defRPr/>
            </a:pPr>
            <a:r>
              <a:rPr lang="en-US" sz="1200" b="1">
                <a:solidFill>
                  <a:srgbClr val="D53D21"/>
                </a:solidFill>
                <a:latin typeface="Arial" charset="0"/>
                <a:ea typeface="MS PGothic" charset="0"/>
                <a:cs typeface="MS PGothic" charset="0"/>
              </a:rPr>
              <a:t>Table 14.8</a:t>
            </a:r>
          </a:p>
        </p:txBody>
      </p:sp>
      <p:pic>
        <p:nvPicPr>
          <p:cNvPr id="44034" name="Picture 11" descr="14_08Table-L.jpg                                               000B3C7BServDisk_03                    BC177178:">
            <a:extLst>
              <a:ext uri="{FF2B5EF4-FFF2-40B4-BE49-F238E27FC236}">
                <a16:creationId xmlns:a16="http://schemas.microsoft.com/office/drawing/2014/main" id="{AB4EFFB2-7A96-474F-B3E3-2EAF23B0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39"/>
          <a:stretch>
            <a:fillRect/>
          </a:stretch>
        </p:blipFill>
        <p:spPr bwMode="auto">
          <a:xfrm>
            <a:off x="0" y="1524000"/>
            <a:ext cx="9144000"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067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2FAECE33-FFDD-2E42-BF72-724753B64AC1}"/>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E3B2A66-A026-5545-B655-7F229E58A9F0}"/>
              </a:ext>
            </a:extLst>
          </p:cNvPr>
          <p:cNvSpPr>
            <a:spLocks noGrp="1"/>
          </p:cNvSpPr>
          <p:nvPr>
            <p:ph idx="1"/>
          </p:nvPr>
        </p:nvSpPr>
        <p:spPr/>
        <p:txBody>
          <a:bodyPr/>
          <a:lstStyle/>
          <a:p>
            <a:r>
              <a:rPr lang="en-US" altLang="en-US"/>
              <a:t>Most genes of eukaryotes have introns.  The average number is ~8 introns/gene.</a:t>
            </a:r>
          </a:p>
          <a:p>
            <a:endParaRPr lang="en-US" altLang="en-US"/>
          </a:p>
          <a:p>
            <a:r>
              <a:rPr lang="en-US" altLang="en-US"/>
              <a:t>Some exceptions…Histone genes have no introns!</a:t>
            </a:r>
          </a:p>
          <a:p>
            <a:endParaRPr lang="en-US" altLang="en-US"/>
          </a:p>
          <a:p>
            <a:r>
              <a:rPr lang="en-US" altLang="en-US"/>
              <a:t>…We will return to splicing shortly…</a:t>
            </a:r>
          </a:p>
          <a:p>
            <a:endParaRPr lang="en-US" altLang="en-US"/>
          </a:p>
          <a:p>
            <a:pPr>
              <a:buFont typeface="Arial" panose="020B0604020202020204" pitchFamily="34" charset="0"/>
              <a:buNone/>
            </a:pPr>
            <a:endParaRPr lang="en-US" altLang="en-US"/>
          </a:p>
        </p:txBody>
      </p:sp>
    </p:spTree>
    <p:extLst>
      <p:ext uri="{BB962C8B-B14F-4D97-AF65-F5344CB8AC3E}">
        <p14:creationId xmlns:p14="http://schemas.microsoft.com/office/powerpoint/2010/main" val="3208166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3A087D1-724C-D649-9AB0-3BBCD07A5A91}"/>
              </a:ext>
            </a:extLst>
          </p:cNvPr>
          <p:cNvSpPr>
            <a:spLocks noGrp="1"/>
          </p:cNvSpPr>
          <p:nvPr>
            <p:ph type="title"/>
          </p:nvPr>
        </p:nvSpPr>
        <p:spPr/>
        <p:txBody>
          <a:bodyPr>
            <a:normAutofit fontScale="90000"/>
          </a:bodyPr>
          <a:lstStyle/>
          <a:p>
            <a:r>
              <a:rPr lang="en-US" altLang="en-US"/>
              <a:t>Additional resources at NCBI</a:t>
            </a:r>
            <a:br>
              <a:rPr lang="en-US" altLang="en-US"/>
            </a:br>
            <a:r>
              <a:rPr lang="en-US" altLang="en-US"/>
              <a:t>(NCBI bookshelf)</a:t>
            </a:r>
          </a:p>
        </p:txBody>
      </p:sp>
      <p:sp>
        <p:nvSpPr>
          <p:cNvPr id="47106" name="Content Placeholder 2">
            <a:extLst>
              <a:ext uri="{FF2B5EF4-FFF2-40B4-BE49-F238E27FC236}">
                <a16:creationId xmlns:a16="http://schemas.microsoft.com/office/drawing/2014/main" id="{911DACDE-467F-B64B-B2C9-09DD506ED7C9}"/>
              </a:ext>
            </a:extLst>
          </p:cNvPr>
          <p:cNvSpPr>
            <a:spLocks noGrp="1"/>
          </p:cNvSpPr>
          <p:nvPr>
            <p:ph idx="1"/>
          </p:nvPr>
        </p:nvSpPr>
        <p:spPr/>
        <p:txBody>
          <a:bodyPr/>
          <a:lstStyle/>
          <a:p>
            <a:r>
              <a:rPr lang="en-US" altLang="en-US">
                <a:hlinkClick r:id="rId2"/>
              </a:rPr>
              <a:t>http://www.ncbi.nlm.nih.gov/books/NBK9846/</a:t>
            </a:r>
            <a:endParaRPr lang="en-US" altLang="en-US"/>
          </a:p>
          <a:p>
            <a:endParaRPr lang="en-US" altLang="en-US"/>
          </a:p>
          <a:p>
            <a:r>
              <a:rPr lang="en-US" altLang="en-US"/>
              <a:t>READ!</a:t>
            </a:r>
          </a:p>
          <a:p>
            <a:endParaRPr lang="en-US" altLang="en-US"/>
          </a:p>
        </p:txBody>
      </p:sp>
    </p:spTree>
    <p:extLst>
      <p:ext uri="{BB962C8B-B14F-4D97-AF65-F5344CB8AC3E}">
        <p14:creationId xmlns:p14="http://schemas.microsoft.com/office/powerpoint/2010/main" val="3475426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D15EC9D2-82AB-0544-B155-A5A057BE4E50}"/>
              </a:ext>
            </a:extLst>
          </p:cNvPr>
          <p:cNvSpPr>
            <a:spLocks noGrp="1"/>
          </p:cNvSpPr>
          <p:nvPr>
            <p:ph type="title"/>
          </p:nvPr>
        </p:nvSpPr>
        <p:spPr/>
        <p:txBody>
          <a:bodyPr/>
          <a:lstStyle/>
          <a:p>
            <a:endParaRPr lang="en-US" altLang="en-US"/>
          </a:p>
        </p:txBody>
      </p:sp>
      <p:sp>
        <p:nvSpPr>
          <p:cNvPr id="48130" name="Content Placeholder 2">
            <a:extLst>
              <a:ext uri="{FF2B5EF4-FFF2-40B4-BE49-F238E27FC236}">
                <a16:creationId xmlns:a16="http://schemas.microsoft.com/office/drawing/2014/main" id="{2AF3BBAA-B64C-8441-8214-D260478A1C37}"/>
              </a:ext>
            </a:extLst>
          </p:cNvPr>
          <p:cNvSpPr>
            <a:spLocks noGrp="1"/>
          </p:cNvSpPr>
          <p:nvPr>
            <p:ph idx="1"/>
          </p:nvPr>
        </p:nvSpPr>
        <p:spPr/>
        <p:txBody>
          <a:bodyPr/>
          <a:lstStyle/>
          <a:p>
            <a:r>
              <a:rPr lang="en-US" altLang="en-US"/>
              <a:t>Back to RNA splicing.  Since introns are unique to eukaryotic genes and since much of the early work in transcription and translation was done in prokaryotes, the existence of introns was not even discovered until the 1970s</a:t>
            </a:r>
          </a:p>
        </p:txBody>
      </p:sp>
    </p:spTree>
    <p:extLst>
      <p:ext uri="{BB962C8B-B14F-4D97-AF65-F5344CB8AC3E}">
        <p14:creationId xmlns:p14="http://schemas.microsoft.com/office/powerpoint/2010/main" val="207252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8B4ECA47-DA3A-C748-A3F6-4779D630674E}"/>
              </a:ext>
            </a:extLst>
          </p:cNvPr>
          <p:cNvSpPr>
            <a:spLocks noGrp="1"/>
          </p:cNvSpPr>
          <p:nvPr>
            <p:ph type="title"/>
          </p:nvPr>
        </p:nvSpPr>
        <p:spPr/>
        <p:txBody>
          <a:bodyPr/>
          <a:lstStyle/>
          <a:p>
            <a:endParaRPr lang="en-US" altLang="en-US"/>
          </a:p>
        </p:txBody>
      </p:sp>
      <p:sp>
        <p:nvSpPr>
          <p:cNvPr id="49154" name="Content Placeholder 2">
            <a:extLst>
              <a:ext uri="{FF2B5EF4-FFF2-40B4-BE49-F238E27FC236}">
                <a16:creationId xmlns:a16="http://schemas.microsoft.com/office/drawing/2014/main" id="{C7783ACF-103D-604D-BFE5-2952EB8A6C3B}"/>
              </a:ext>
            </a:extLst>
          </p:cNvPr>
          <p:cNvSpPr>
            <a:spLocks noGrp="1"/>
          </p:cNvSpPr>
          <p:nvPr>
            <p:ph idx="1"/>
          </p:nvPr>
        </p:nvSpPr>
        <p:spPr/>
        <p:txBody>
          <a:bodyPr>
            <a:normAutofit fontScale="92500"/>
          </a:bodyPr>
          <a:lstStyle/>
          <a:p>
            <a:r>
              <a:rPr lang="en-US" altLang="en-US"/>
              <a:t>In 1977, </a:t>
            </a:r>
            <a:r>
              <a:rPr lang="en-US" altLang="en-US" u="sng"/>
              <a:t>three</a:t>
            </a:r>
            <a:r>
              <a:rPr lang="en-US" altLang="en-US"/>
              <a:t> people, </a:t>
            </a:r>
            <a:r>
              <a:rPr lang="en-US" altLang="en-US" u="sng"/>
              <a:t>Susan Berget</a:t>
            </a:r>
            <a:r>
              <a:rPr lang="en-US" altLang="en-US"/>
              <a:t>, Phil Sharp, and Richard Roberts noticed that a virus, in a family called adenovirus, made longer RNA molecules that were eventually shortened.</a:t>
            </a:r>
          </a:p>
          <a:p>
            <a:endParaRPr lang="en-US" altLang="en-US"/>
          </a:p>
          <a:p>
            <a:r>
              <a:rPr lang="en-US" altLang="en-US"/>
              <a:t>Using hybridization techniques and electron microscopy, they compared the longer and shorter RNAs and the RNAs to the DNA that encoded them.</a:t>
            </a:r>
          </a:p>
        </p:txBody>
      </p:sp>
    </p:spTree>
    <p:extLst>
      <p:ext uri="{BB962C8B-B14F-4D97-AF65-F5344CB8AC3E}">
        <p14:creationId xmlns:p14="http://schemas.microsoft.com/office/powerpoint/2010/main" val="422145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322DD25-D28E-1844-A762-CE0FE26DEB07}"/>
              </a:ext>
            </a:extLst>
          </p:cNvPr>
          <p:cNvSpPr>
            <a:spLocks noGrp="1"/>
          </p:cNvSpPr>
          <p:nvPr>
            <p:ph type="title"/>
          </p:nvPr>
        </p:nvSpPr>
        <p:spPr/>
        <p:txBody>
          <a:bodyPr/>
          <a:lstStyle/>
          <a:p>
            <a:endParaRPr lang="en-US" altLang="en-US"/>
          </a:p>
        </p:txBody>
      </p:sp>
      <p:sp>
        <p:nvSpPr>
          <p:cNvPr id="50178" name="Content Placeholder 2">
            <a:extLst>
              <a:ext uri="{FF2B5EF4-FFF2-40B4-BE49-F238E27FC236}">
                <a16:creationId xmlns:a16="http://schemas.microsoft.com/office/drawing/2014/main" id="{9F3F8B9C-3B0C-F84B-BDB1-C5E18852E995}"/>
              </a:ext>
            </a:extLst>
          </p:cNvPr>
          <p:cNvSpPr>
            <a:spLocks noGrp="1"/>
          </p:cNvSpPr>
          <p:nvPr>
            <p:ph idx="1"/>
          </p:nvPr>
        </p:nvSpPr>
        <p:spPr/>
        <p:txBody>
          <a:bodyPr/>
          <a:lstStyle/>
          <a:p>
            <a:r>
              <a:rPr lang="en-US" altLang="en-US"/>
              <a:t>They noted that specific portions of the DNA sequence were missing in the RNA.</a:t>
            </a:r>
          </a:p>
          <a:p>
            <a:pPr lvl="1"/>
            <a:r>
              <a:rPr lang="en-US" altLang="en-US"/>
              <a:t>Sharp referred to this as “split genes”.  The genes were shown to be interrupted with non-amino acid coding, intervening sequences.</a:t>
            </a:r>
          </a:p>
          <a:p>
            <a:pPr lvl="1"/>
            <a:r>
              <a:rPr lang="en-US" altLang="en-US"/>
              <a:t>These were later termed</a:t>
            </a:r>
            <a:r>
              <a:rPr lang="en-US" altLang="en-US" b="1" i="1"/>
              <a:t> introns</a:t>
            </a:r>
            <a:r>
              <a:rPr lang="en-US" altLang="en-US"/>
              <a:t>.</a:t>
            </a:r>
          </a:p>
          <a:p>
            <a:pPr lvl="1"/>
            <a:endParaRPr lang="en-US" altLang="en-US"/>
          </a:p>
          <a:p>
            <a:pPr lvl="1"/>
            <a:endParaRPr lang="en-US" altLang="en-US"/>
          </a:p>
        </p:txBody>
      </p:sp>
    </p:spTree>
    <p:extLst>
      <p:ext uri="{BB962C8B-B14F-4D97-AF65-F5344CB8AC3E}">
        <p14:creationId xmlns:p14="http://schemas.microsoft.com/office/powerpoint/2010/main" val="2485044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DD89421C-D3D3-4E4A-A474-38F88A88333C}"/>
              </a:ext>
            </a:extLst>
          </p:cNvPr>
          <p:cNvSpPr>
            <a:spLocks noGrp="1"/>
          </p:cNvSpPr>
          <p:nvPr>
            <p:ph type="title"/>
          </p:nvPr>
        </p:nvSpPr>
        <p:spPr/>
        <p:txBody>
          <a:bodyPr/>
          <a:lstStyle/>
          <a:p>
            <a:endParaRPr lang="en-US" altLang="en-US"/>
          </a:p>
        </p:txBody>
      </p:sp>
      <p:pic>
        <p:nvPicPr>
          <p:cNvPr id="51202" name="Content Placeholder 3">
            <a:extLst>
              <a:ext uri="{FF2B5EF4-FFF2-40B4-BE49-F238E27FC236}">
                <a16:creationId xmlns:a16="http://schemas.microsoft.com/office/drawing/2014/main" id="{48BD2380-0873-BA47-8B2E-3E003C8725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4637" r="-24637"/>
          <a:stretch>
            <a:fillRect/>
          </a:stretch>
        </p:blipFill>
        <p:spPr/>
      </p:pic>
      <p:sp>
        <p:nvSpPr>
          <p:cNvPr id="51203" name="TextBox 1">
            <a:extLst>
              <a:ext uri="{FF2B5EF4-FFF2-40B4-BE49-F238E27FC236}">
                <a16:creationId xmlns:a16="http://schemas.microsoft.com/office/drawing/2014/main" id="{97A91B69-80D1-5A43-8ADF-CF2460AAC779}"/>
              </a:ext>
            </a:extLst>
          </p:cNvPr>
          <p:cNvSpPr txBox="1">
            <a:spLocks noChangeArrowheads="1"/>
          </p:cNvSpPr>
          <p:nvPr/>
        </p:nvSpPr>
        <p:spPr bwMode="auto">
          <a:xfrm>
            <a:off x="4705350" y="4211638"/>
            <a:ext cx="3892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r>
              <a:rPr lang="en-US" altLang="en-US" sz="1000"/>
              <a:t>(from the cytoplasm)</a:t>
            </a:r>
          </a:p>
        </p:txBody>
      </p:sp>
    </p:spTree>
    <p:extLst>
      <p:ext uri="{BB962C8B-B14F-4D97-AF65-F5344CB8AC3E}">
        <p14:creationId xmlns:p14="http://schemas.microsoft.com/office/powerpoint/2010/main" val="38370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711D4E0C-5028-C940-81DB-114972794C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60600"/>
            <a:ext cx="9144000"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12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3">
            <a:extLst>
              <a:ext uri="{FF2B5EF4-FFF2-40B4-BE49-F238E27FC236}">
                <a16:creationId xmlns:a16="http://schemas.microsoft.com/office/drawing/2014/main" id="{9944FD6F-1456-0E47-960D-A8B36F64030E}"/>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l="-30402" r="-30402"/>
          <a:stretch>
            <a:fillRect/>
          </a:stretch>
        </p:blipFill>
        <p:spPr>
          <a:xfrm>
            <a:off x="0" y="285750"/>
            <a:ext cx="10618788" cy="5840413"/>
          </a:xfrm>
        </p:spPr>
      </p:pic>
    </p:spTree>
    <p:extLst>
      <p:ext uri="{BB962C8B-B14F-4D97-AF65-F5344CB8AC3E}">
        <p14:creationId xmlns:p14="http://schemas.microsoft.com/office/powerpoint/2010/main" val="363422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dirty="0">
                <a:latin typeface="Calibri" charset="0"/>
                <a:ea typeface="MS PGothic" charset="0"/>
              </a:rPr>
              <a:t>A general look…</a:t>
            </a:r>
          </a:p>
        </p:txBody>
      </p:sp>
      <p:pic>
        <p:nvPicPr>
          <p:cNvPr id="2867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21046" b="-21046"/>
          <a:stretch>
            <a:fillRect/>
          </a:stretch>
        </p:blipFill>
        <p:spPr/>
      </p:pic>
    </p:spTree>
    <p:extLst>
      <p:ext uri="{BB962C8B-B14F-4D97-AF65-F5344CB8AC3E}">
        <p14:creationId xmlns:p14="http://schemas.microsoft.com/office/powerpoint/2010/main" val="180864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atin typeface="Calibri" charset="0"/>
                <a:ea typeface="MS PGothic" charset="0"/>
              </a:rPr>
              <a:t>Distant regulation</a:t>
            </a:r>
          </a:p>
        </p:txBody>
      </p:sp>
      <p:sp>
        <p:nvSpPr>
          <p:cNvPr id="29698" name="Content Placeholder 2"/>
          <p:cNvSpPr>
            <a:spLocks noGrp="1"/>
          </p:cNvSpPr>
          <p:nvPr>
            <p:ph idx="1"/>
          </p:nvPr>
        </p:nvSpPr>
        <p:spPr/>
        <p:txBody>
          <a:bodyPr/>
          <a:lstStyle/>
          <a:p>
            <a:r>
              <a:rPr lang="en-US" dirty="0">
                <a:latin typeface="Calibri" charset="0"/>
                <a:ea typeface="MS PGothic" charset="0"/>
              </a:rPr>
              <a:t>Finally, transcription initiation may require additional, cell-specific TFs that bind sequences outside the promoter. </a:t>
            </a:r>
          </a:p>
          <a:p>
            <a:endParaRPr lang="en-US" dirty="0">
              <a:latin typeface="Calibri" charset="0"/>
              <a:ea typeface="MS PGothic" charset="0"/>
            </a:endParaRPr>
          </a:p>
          <a:p>
            <a:r>
              <a:rPr lang="en-US" dirty="0">
                <a:latin typeface="Calibri" charset="0"/>
                <a:ea typeface="MS PGothic" charset="0"/>
              </a:rPr>
              <a:t>A common cis element that boosts the rate of transcription initiation significantly is called an </a:t>
            </a:r>
            <a:r>
              <a:rPr lang="en-US" b="1" i="1" dirty="0">
                <a:latin typeface="Calibri" charset="0"/>
                <a:ea typeface="MS PGothic" charset="0"/>
              </a:rPr>
              <a:t>enhancer</a:t>
            </a:r>
            <a:r>
              <a:rPr lang="en-US" dirty="0">
                <a:latin typeface="Calibri" charset="0"/>
                <a:ea typeface="MS PGothic" charset="0"/>
              </a:rPr>
              <a:t>.</a:t>
            </a:r>
          </a:p>
        </p:txBody>
      </p:sp>
    </p:spTree>
    <p:extLst>
      <p:ext uri="{BB962C8B-B14F-4D97-AF65-F5344CB8AC3E}">
        <p14:creationId xmlns:p14="http://schemas.microsoft.com/office/powerpoint/2010/main" val="142667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923" r="-1923"/>
          <a:stretch>
            <a:fillRect/>
          </a:stretch>
        </p:blipFill>
        <p:spPr>
          <a:xfrm>
            <a:off x="468775" y="1600200"/>
            <a:ext cx="8229600" cy="4525963"/>
          </a:xfrm>
        </p:spPr>
      </p:pic>
      <p:sp>
        <p:nvSpPr>
          <p:cNvPr id="3" name="Oval 2">
            <a:extLst>
              <a:ext uri="{FF2B5EF4-FFF2-40B4-BE49-F238E27FC236}">
                <a16:creationId xmlns:a16="http://schemas.microsoft.com/office/drawing/2014/main" id="{9B16E303-F0A8-F14F-A519-49643883FAF9}"/>
              </a:ext>
            </a:extLst>
          </p:cNvPr>
          <p:cNvSpPr/>
          <p:nvPr/>
        </p:nvSpPr>
        <p:spPr>
          <a:xfrm>
            <a:off x="2361236" y="2696901"/>
            <a:ext cx="289368" cy="42826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236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3A311F8C-84F5-654C-BA2E-20447126D6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1235075"/>
            <a:ext cx="9026525" cy="558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966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4686</TotalTime>
  <Words>1345</Words>
  <Application>Microsoft Macintosh PowerPoint</Application>
  <PresentationFormat>On-screen Show (4:3)</PresentationFormat>
  <Paragraphs>123</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MS PGothic</vt:lpstr>
      <vt:lpstr>Arial</vt:lpstr>
      <vt:lpstr>Calibri</vt:lpstr>
      <vt:lpstr>Symbol</vt:lpstr>
      <vt:lpstr>Office Theme</vt:lpstr>
      <vt:lpstr>Molecular Biology Biol 480</vt:lpstr>
      <vt:lpstr>Announcements/Assignments </vt:lpstr>
      <vt:lpstr>Where were we?</vt:lpstr>
      <vt:lpstr>PowerPoint Presentation</vt:lpstr>
      <vt:lpstr>PowerPoint Presentation</vt:lpstr>
      <vt:lpstr>A general look…</vt:lpstr>
      <vt:lpstr>Distant regulation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example</vt:lpstr>
      <vt:lpstr>PowerPoint Presentation</vt:lpstr>
      <vt:lpstr>PowerPoint Presentation</vt:lpstr>
      <vt:lpstr>PowerPoint Presentation</vt:lpstr>
      <vt:lpstr>PowerPoint Presentation</vt:lpstr>
      <vt:lpstr>PowerPoint Presentation</vt:lpstr>
      <vt:lpstr>PowerPoint Presentation</vt:lpstr>
      <vt:lpstr>Transcription in eukaryotes Some significant differences from prokaryotes </vt:lpstr>
      <vt:lpstr>mRNA (RNA that gets translated)</vt:lpstr>
      <vt:lpstr>RNA processing</vt:lpstr>
      <vt:lpstr>Study this!</vt:lpstr>
      <vt:lpstr>PowerPoint Presentation</vt:lpstr>
      <vt:lpstr>PowerPoint Presentation</vt:lpstr>
      <vt:lpstr>PowerPoint Presentation</vt:lpstr>
      <vt:lpstr>PowerPoint Presentation</vt:lpstr>
      <vt:lpstr>mRNA splicing </vt:lpstr>
      <vt:lpstr>PowerPoint Presentation</vt:lpstr>
      <vt:lpstr>PowerPoint Presentation</vt:lpstr>
      <vt:lpstr>PowerPoint Presentation</vt:lpstr>
      <vt:lpstr>Additional resources at NCBI (NCBI bookshelf)</vt:lpstr>
      <vt:lpstr>PowerPoint Presentation</vt:lpstr>
      <vt:lpstr>PowerPoint Presentation</vt:lpstr>
      <vt:lpstr>PowerPoint Presentation</vt:lpstr>
      <vt:lpstr>PowerPoint Presentation</vt:lpstr>
    </vt:vector>
  </TitlesOfParts>
  <Manager/>
  <Company>Minot State University</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Biol 480</dc:title>
  <dc:subject/>
  <dc:creator>Heidi Super</dc:creator>
  <cp:keywords/>
  <dc:description/>
  <cp:lastModifiedBy>Microsoft Office User</cp:lastModifiedBy>
  <cp:revision>212</cp:revision>
  <cp:lastPrinted>2019-02-20T19:12:38Z</cp:lastPrinted>
  <dcterms:created xsi:type="dcterms:W3CDTF">2012-08-22T01:19:49Z</dcterms:created>
  <dcterms:modified xsi:type="dcterms:W3CDTF">2019-03-01T14:35:47Z</dcterms:modified>
  <cp:category/>
</cp:coreProperties>
</file>